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xlsx" ContentType="application/vnd.openxmlformats-officedocument.spreadsheetml.sheet"/>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7" r:id="rId1"/>
  </p:sldMasterIdLst>
  <p:notesMasterIdLst>
    <p:notesMasterId r:id="rId29"/>
  </p:notesMasterIdLst>
  <p:sldIdLst>
    <p:sldId id="280" r:id="rId2"/>
    <p:sldId id="259" r:id="rId3"/>
    <p:sldId id="274" r:id="rId4"/>
    <p:sldId id="273" r:id="rId5"/>
    <p:sldId id="270" r:id="rId6"/>
    <p:sldId id="304" r:id="rId7"/>
    <p:sldId id="337" r:id="rId8"/>
    <p:sldId id="305" r:id="rId9"/>
    <p:sldId id="336" r:id="rId10"/>
    <p:sldId id="338" r:id="rId11"/>
    <p:sldId id="341" r:id="rId12"/>
    <p:sldId id="342" r:id="rId13"/>
    <p:sldId id="344" r:id="rId14"/>
    <p:sldId id="343" r:id="rId15"/>
    <p:sldId id="309" r:id="rId16"/>
    <p:sldId id="308" r:id="rId17"/>
    <p:sldId id="307" r:id="rId18"/>
    <p:sldId id="301" r:id="rId19"/>
    <p:sldId id="306" r:id="rId20"/>
    <p:sldId id="303" r:id="rId21"/>
    <p:sldId id="310" r:id="rId22"/>
    <p:sldId id="311" r:id="rId23"/>
    <p:sldId id="315" r:id="rId24"/>
    <p:sldId id="314" r:id="rId25"/>
    <p:sldId id="312" r:id="rId26"/>
    <p:sldId id="313" r:id="rId27"/>
    <p:sldId id="267"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34" autoAdjust="0"/>
    <p:restoredTop sz="94660"/>
  </p:normalViewPr>
  <p:slideViewPr>
    <p:cSldViewPr snapToGrid="0">
      <p:cViewPr varScale="1">
        <p:scale>
          <a:sx n="184" d="100"/>
          <a:sy n="184" d="100"/>
        </p:scale>
        <p:origin x="-112" y="-52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13F491-00BE-47C2-A3C6-D83300702051}" type="datetimeFigureOut">
              <a:rPr lang="en-US" smtClean="0"/>
              <a:pPr/>
              <a:t>6/6/17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3D95CE-6F63-4DF6-BCE1-04C5A94A5D8A}" type="slidenum">
              <a:rPr lang="en-US" smtClean="0"/>
              <a:pPr/>
              <a:t>‹#›</a:t>
            </a:fld>
            <a:endParaRPr lang="en-US"/>
          </a:p>
        </p:txBody>
      </p:sp>
    </p:spTree>
    <p:extLst>
      <p:ext uri="{BB962C8B-B14F-4D97-AF65-F5344CB8AC3E}">
        <p14:creationId xmlns:p14="http://schemas.microsoft.com/office/powerpoint/2010/main" val="39352184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ln/>
        </p:spPr>
      </p:sp>
      <p:sp>
        <p:nvSpPr>
          <p:cNvPr id="81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Verdana" panose="020B0604030504040204" pitchFamily="34" charset="0"/>
              </a:rPr>
              <a:t>B.</a:t>
            </a:r>
          </a:p>
        </p:txBody>
      </p:sp>
    </p:spTree>
    <p:extLst>
      <p:ext uri="{BB962C8B-B14F-4D97-AF65-F5344CB8AC3E}">
        <p14:creationId xmlns:p14="http://schemas.microsoft.com/office/powerpoint/2010/main" val="3093259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39B77B1-FFF4-4B72-B913-892475308886}" type="slidenum">
              <a:rPr lang="en-US" smtClean="0"/>
              <a:pPr/>
              <a:t>17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6"/>
          <p:cNvSpPr>
            <a:spLocks noGrp="1" noChangeArrowheads="1"/>
          </p:cNvSpPr>
          <p:nvPr>
            <p:ph type="sldNum"/>
          </p:nvPr>
        </p:nvSpPr>
        <p:spPr>
          <a:ln/>
        </p:spPr>
        <p:txBody>
          <a:bodyPr/>
          <a:lstStyle/>
          <a:p>
            <a:fld id="{09A6D9C0-C270-4EA3-AB86-0B34215B69F6}" type="slidenum">
              <a:rPr lang="en-US" altLang="en-US"/>
              <a:pPr/>
              <a:t>18</a:t>
            </a:fld>
            <a:endParaRPr lang="en-US" altLang="en-US"/>
          </a:p>
        </p:txBody>
      </p:sp>
    </p:spTree>
    <p:extLst>
      <p:ext uri="{BB962C8B-B14F-4D97-AF65-F5344CB8AC3E}">
        <p14:creationId xmlns:p14="http://schemas.microsoft.com/office/powerpoint/2010/main" val="31334440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a:defRPr sz="3200" b="1">
                <a:solidFill>
                  <a:schemeClr val="tx1"/>
                </a:solidFill>
                <a:latin typeface="Times New Roman" panose="02020603050405020304" pitchFamily="18" charset="0"/>
              </a:defRPr>
            </a:lvl1pPr>
            <a:lvl2pPr marL="742950" indent="-285750" defTabSz="908050">
              <a:defRPr sz="3200" b="1">
                <a:solidFill>
                  <a:schemeClr val="tx1"/>
                </a:solidFill>
                <a:latin typeface="Times New Roman" panose="02020603050405020304" pitchFamily="18" charset="0"/>
              </a:defRPr>
            </a:lvl2pPr>
            <a:lvl3pPr marL="1143000" indent="-228600" defTabSz="908050">
              <a:defRPr sz="3200" b="1">
                <a:solidFill>
                  <a:schemeClr val="tx1"/>
                </a:solidFill>
                <a:latin typeface="Times New Roman" panose="02020603050405020304" pitchFamily="18" charset="0"/>
              </a:defRPr>
            </a:lvl3pPr>
            <a:lvl4pPr marL="1600200" indent="-228600" defTabSz="908050">
              <a:defRPr sz="3200" b="1">
                <a:solidFill>
                  <a:schemeClr val="tx1"/>
                </a:solidFill>
                <a:latin typeface="Times New Roman" panose="02020603050405020304" pitchFamily="18" charset="0"/>
              </a:defRPr>
            </a:lvl4pPr>
            <a:lvl5pPr marL="2057400" indent="-228600" defTabSz="908050">
              <a:defRPr sz="3200" b="1">
                <a:solidFill>
                  <a:schemeClr val="tx1"/>
                </a:solidFill>
                <a:latin typeface="Times New Roman" panose="02020603050405020304" pitchFamily="18" charset="0"/>
              </a:defRPr>
            </a:lvl5pPr>
            <a:lvl6pPr marL="2514600" indent="-228600" defTabSz="908050" eaLnBrk="0" fontAlgn="base" hangingPunct="0">
              <a:spcBef>
                <a:spcPct val="0"/>
              </a:spcBef>
              <a:spcAft>
                <a:spcPct val="0"/>
              </a:spcAft>
              <a:defRPr sz="3200" b="1">
                <a:solidFill>
                  <a:schemeClr val="tx1"/>
                </a:solidFill>
                <a:latin typeface="Times New Roman" panose="02020603050405020304" pitchFamily="18" charset="0"/>
              </a:defRPr>
            </a:lvl6pPr>
            <a:lvl7pPr marL="2971800" indent="-228600" defTabSz="908050" eaLnBrk="0" fontAlgn="base" hangingPunct="0">
              <a:spcBef>
                <a:spcPct val="0"/>
              </a:spcBef>
              <a:spcAft>
                <a:spcPct val="0"/>
              </a:spcAft>
              <a:defRPr sz="3200" b="1">
                <a:solidFill>
                  <a:schemeClr val="tx1"/>
                </a:solidFill>
                <a:latin typeface="Times New Roman" panose="02020603050405020304" pitchFamily="18" charset="0"/>
              </a:defRPr>
            </a:lvl7pPr>
            <a:lvl8pPr marL="3429000" indent="-228600" defTabSz="908050" eaLnBrk="0" fontAlgn="base" hangingPunct="0">
              <a:spcBef>
                <a:spcPct val="0"/>
              </a:spcBef>
              <a:spcAft>
                <a:spcPct val="0"/>
              </a:spcAft>
              <a:defRPr sz="3200" b="1">
                <a:solidFill>
                  <a:schemeClr val="tx1"/>
                </a:solidFill>
                <a:latin typeface="Times New Roman" panose="02020603050405020304" pitchFamily="18" charset="0"/>
              </a:defRPr>
            </a:lvl8pPr>
            <a:lvl9pPr marL="3886200" indent="-228600" defTabSz="908050" eaLnBrk="0" fontAlgn="base" hangingPunct="0">
              <a:spcBef>
                <a:spcPct val="0"/>
              </a:spcBef>
              <a:spcAft>
                <a:spcPct val="0"/>
              </a:spcAft>
              <a:defRPr sz="3200" b="1">
                <a:solidFill>
                  <a:schemeClr val="tx1"/>
                </a:solidFill>
                <a:latin typeface="Times New Roman" panose="02020603050405020304" pitchFamily="18" charset="0"/>
              </a:defRPr>
            </a:lvl9pPr>
          </a:lstStyle>
          <a:p>
            <a:fld id="{0304B895-8CF8-4B1C-B146-2BC7A06E2BEC}" type="slidenum">
              <a:rPr lang="en-US" altLang="en-US" sz="1200"/>
              <a:pPr/>
              <a:t>27</a:t>
            </a:fld>
            <a:endParaRPr lang="en-US" altLang="en-US" sz="1200"/>
          </a:p>
        </p:txBody>
      </p:sp>
      <p:sp>
        <p:nvSpPr>
          <p:cNvPr id="91139"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a:defRPr sz="3200" b="1">
                <a:solidFill>
                  <a:schemeClr val="tx1"/>
                </a:solidFill>
                <a:latin typeface="Times New Roman" panose="02020603050405020304" pitchFamily="18" charset="0"/>
              </a:defRPr>
            </a:lvl1pPr>
            <a:lvl2pPr marL="742950" indent="-285750" defTabSz="908050">
              <a:defRPr sz="3200" b="1">
                <a:solidFill>
                  <a:schemeClr val="tx1"/>
                </a:solidFill>
                <a:latin typeface="Times New Roman" panose="02020603050405020304" pitchFamily="18" charset="0"/>
              </a:defRPr>
            </a:lvl2pPr>
            <a:lvl3pPr marL="1143000" indent="-228600" defTabSz="908050">
              <a:defRPr sz="3200" b="1">
                <a:solidFill>
                  <a:schemeClr val="tx1"/>
                </a:solidFill>
                <a:latin typeface="Times New Roman" panose="02020603050405020304" pitchFamily="18" charset="0"/>
              </a:defRPr>
            </a:lvl3pPr>
            <a:lvl4pPr marL="1600200" indent="-228600" defTabSz="908050">
              <a:defRPr sz="3200" b="1">
                <a:solidFill>
                  <a:schemeClr val="tx1"/>
                </a:solidFill>
                <a:latin typeface="Times New Roman" panose="02020603050405020304" pitchFamily="18" charset="0"/>
              </a:defRPr>
            </a:lvl4pPr>
            <a:lvl5pPr marL="2057400" indent="-228600" defTabSz="908050">
              <a:defRPr sz="3200" b="1">
                <a:solidFill>
                  <a:schemeClr val="tx1"/>
                </a:solidFill>
                <a:latin typeface="Times New Roman" panose="02020603050405020304" pitchFamily="18" charset="0"/>
              </a:defRPr>
            </a:lvl5pPr>
            <a:lvl6pPr marL="2514600" indent="-228600" defTabSz="908050" eaLnBrk="0" fontAlgn="base" hangingPunct="0">
              <a:spcBef>
                <a:spcPct val="0"/>
              </a:spcBef>
              <a:spcAft>
                <a:spcPct val="0"/>
              </a:spcAft>
              <a:defRPr sz="3200" b="1">
                <a:solidFill>
                  <a:schemeClr val="tx1"/>
                </a:solidFill>
                <a:latin typeface="Times New Roman" panose="02020603050405020304" pitchFamily="18" charset="0"/>
              </a:defRPr>
            </a:lvl6pPr>
            <a:lvl7pPr marL="2971800" indent="-228600" defTabSz="908050" eaLnBrk="0" fontAlgn="base" hangingPunct="0">
              <a:spcBef>
                <a:spcPct val="0"/>
              </a:spcBef>
              <a:spcAft>
                <a:spcPct val="0"/>
              </a:spcAft>
              <a:defRPr sz="3200" b="1">
                <a:solidFill>
                  <a:schemeClr val="tx1"/>
                </a:solidFill>
                <a:latin typeface="Times New Roman" panose="02020603050405020304" pitchFamily="18" charset="0"/>
              </a:defRPr>
            </a:lvl7pPr>
            <a:lvl8pPr marL="3429000" indent="-228600" defTabSz="908050" eaLnBrk="0" fontAlgn="base" hangingPunct="0">
              <a:spcBef>
                <a:spcPct val="0"/>
              </a:spcBef>
              <a:spcAft>
                <a:spcPct val="0"/>
              </a:spcAft>
              <a:defRPr sz="3200" b="1">
                <a:solidFill>
                  <a:schemeClr val="tx1"/>
                </a:solidFill>
                <a:latin typeface="Times New Roman" panose="02020603050405020304" pitchFamily="18" charset="0"/>
              </a:defRPr>
            </a:lvl8pPr>
            <a:lvl9pPr marL="3886200" indent="-228600" defTabSz="908050" eaLnBrk="0" fontAlgn="base" hangingPunct="0">
              <a:spcBef>
                <a:spcPct val="0"/>
              </a:spcBef>
              <a:spcAft>
                <a:spcPct val="0"/>
              </a:spcAft>
              <a:defRPr sz="3200" b="1">
                <a:solidFill>
                  <a:schemeClr val="tx1"/>
                </a:solidFill>
                <a:latin typeface="Times New Roman" panose="02020603050405020304" pitchFamily="18" charset="0"/>
              </a:defRPr>
            </a:lvl9pPr>
          </a:lstStyle>
          <a:p>
            <a:r>
              <a:rPr lang="en-US" altLang="en-US" sz="1200"/>
              <a:t>Texas AFT September 2011</a:t>
            </a:r>
          </a:p>
        </p:txBody>
      </p:sp>
      <p:sp>
        <p:nvSpPr>
          <p:cNvPr id="91140" name="Rectangle 7"/>
          <p:cNvSpPr txBox="1">
            <a:spLocks noGrp="1" noChangeArrowheads="1"/>
          </p:cNvSpPr>
          <p:nvPr/>
        </p:nvSpPr>
        <p:spPr bwMode="auto">
          <a:xfrm>
            <a:off x="3921125" y="8769350"/>
            <a:ext cx="29972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796" tIns="45399" rIns="90796" bIns="45399" anchor="b"/>
          <a:lstStyle>
            <a:lvl1pPr defTabSz="908050">
              <a:defRPr sz="3200" b="1">
                <a:solidFill>
                  <a:schemeClr val="tx1"/>
                </a:solidFill>
                <a:latin typeface="Times New Roman" panose="02020603050405020304" pitchFamily="18" charset="0"/>
              </a:defRPr>
            </a:lvl1pPr>
            <a:lvl2pPr marL="742950" indent="-285750" defTabSz="908050">
              <a:defRPr sz="3200" b="1">
                <a:solidFill>
                  <a:schemeClr val="tx1"/>
                </a:solidFill>
                <a:latin typeface="Times New Roman" panose="02020603050405020304" pitchFamily="18" charset="0"/>
              </a:defRPr>
            </a:lvl2pPr>
            <a:lvl3pPr marL="1143000" indent="-228600" defTabSz="908050">
              <a:defRPr sz="3200" b="1">
                <a:solidFill>
                  <a:schemeClr val="tx1"/>
                </a:solidFill>
                <a:latin typeface="Times New Roman" panose="02020603050405020304" pitchFamily="18" charset="0"/>
              </a:defRPr>
            </a:lvl3pPr>
            <a:lvl4pPr marL="1600200" indent="-228600" defTabSz="908050">
              <a:defRPr sz="3200" b="1">
                <a:solidFill>
                  <a:schemeClr val="tx1"/>
                </a:solidFill>
                <a:latin typeface="Times New Roman" panose="02020603050405020304" pitchFamily="18" charset="0"/>
              </a:defRPr>
            </a:lvl4pPr>
            <a:lvl5pPr marL="2057400" indent="-228600" defTabSz="908050">
              <a:defRPr sz="3200" b="1">
                <a:solidFill>
                  <a:schemeClr val="tx1"/>
                </a:solidFill>
                <a:latin typeface="Times New Roman" panose="02020603050405020304" pitchFamily="18" charset="0"/>
              </a:defRPr>
            </a:lvl5pPr>
            <a:lvl6pPr marL="2514600" indent="-228600" defTabSz="908050" eaLnBrk="0" fontAlgn="base" hangingPunct="0">
              <a:spcBef>
                <a:spcPct val="0"/>
              </a:spcBef>
              <a:spcAft>
                <a:spcPct val="0"/>
              </a:spcAft>
              <a:defRPr sz="3200" b="1">
                <a:solidFill>
                  <a:schemeClr val="tx1"/>
                </a:solidFill>
                <a:latin typeface="Times New Roman" panose="02020603050405020304" pitchFamily="18" charset="0"/>
              </a:defRPr>
            </a:lvl6pPr>
            <a:lvl7pPr marL="2971800" indent="-228600" defTabSz="908050" eaLnBrk="0" fontAlgn="base" hangingPunct="0">
              <a:spcBef>
                <a:spcPct val="0"/>
              </a:spcBef>
              <a:spcAft>
                <a:spcPct val="0"/>
              </a:spcAft>
              <a:defRPr sz="3200" b="1">
                <a:solidFill>
                  <a:schemeClr val="tx1"/>
                </a:solidFill>
                <a:latin typeface="Times New Roman" panose="02020603050405020304" pitchFamily="18" charset="0"/>
              </a:defRPr>
            </a:lvl7pPr>
            <a:lvl8pPr marL="3429000" indent="-228600" defTabSz="908050" eaLnBrk="0" fontAlgn="base" hangingPunct="0">
              <a:spcBef>
                <a:spcPct val="0"/>
              </a:spcBef>
              <a:spcAft>
                <a:spcPct val="0"/>
              </a:spcAft>
              <a:defRPr sz="3200" b="1">
                <a:solidFill>
                  <a:schemeClr val="tx1"/>
                </a:solidFill>
                <a:latin typeface="Times New Roman" panose="02020603050405020304" pitchFamily="18" charset="0"/>
              </a:defRPr>
            </a:lvl8pPr>
            <a:lvl9pPr marL="3886200" indent="-228600" defTabSz="908050" eaLnBrk="0" fontAlgn="base" hangingPunct="0">
              <a:spcBef>
                <a:spcPct val="0"/>
              </a:spcBef>
              <a:spcAft>
                <a:spcPct val="0"/>
              </a:spcAft>
              <a:defRPr sz="3200" b="1">
                <a:solidFill>
                  <a:schemeClr val="tx1"/>
                </a:solidFill>
                <a:latin typeface="Times New Roman" panose="02020603050405020304" pitchFamily="18" charset="0"/>
              </a:defRPr>
            </a:lvl9pPr>
          </a:lstStyle>
          <a:p>
            <a:pPr algn="r"/>
            <a:fld id="{86DA1B3A-3990-473D-87D8-292F557C8F6D}" type="slidenum">
              <a:rPr lang="en-US" altLang="en-US" sz="1200"/>
              <a:pPr algn="r"/>
              <a:t>27</a:t>
            </a:fld>
            <a:endParaRPr lang="en-US" altLang="en-US" sz="1200"/>
          </a:p>
        </p:txBody>
      </p:sp>
      <p:sp>
        <p:nvSpPr>
          <p:cNvPr id="91141" name="Rectangle 2"/>
          <p:cNvSpPr>
            <a:spLocks noGrp="1" noRot="1" noChangeAspect="1" noChangeArrowheads="1" noTextEdit="1"/>
          </p:cNvSpPr>
          <p:nvPr>
            <p:ph type="sldImg"/>
          </p:nvPr>
        </p:nvSpPr>
        <p:spPr>
          <a:ln/>
        </p:spPr>
      </p:sp>
      <p:sp>
        <p:nvSpPr>
          <p:cNvPr id="9114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You should not wait around for someone to start the process for you.  Don’t wait for your principal to recommend this.  Don’t expect someone else to keep your documentation.  This law is intended for the teacher to take action, not someone else.</a:t>
            </a:r>
          </a:p>
        </p:txBody>
      </p:sp>
    </p:spTree>
    <p:extLst>
      <p:ext uri="{BB962C8B-B14F-4D97-AF65-F5344CB8AC3E}">
        <p14:creationId xmlns:p14="http://schemas.microsoft.com/office/powerpoint/2010/main" val="6414266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4CDEDB5-3724-4CA0-8375-0C51E7A0C852}" type="datetimeFigureOut">
              <a:rPr lang="en-US" smtClean="0"/>
              <a:pPr/>
              <a:t>6/6/17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954836-25D2-48E6-9351-D26970EABC22}" type="slidenum">
              <a:rPr lang="en-US" smtClean="0"/>
              <a:pPr/>
              <a:t>‹#›</a:t>
            </a:fld>
            <a:endParaRPr lang="en-US"/>
          </a:p>
        </p:txBody>
      </p:sp>
    </p:spTree>
    <p:extLst>
      <p:ext uri="{BB962C8B-B14F-4D97-AF65-F5344CB8AC3E}">
        <p14:creationId xmlns:p14="http://schemas.microsoft.com/office/powerpoint/2010/main" val="1573838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4CDEDB5-3724-4CA0-8375-0C51E7A0C852}" type="datetimeFigureOut">
              <a:rPr lang="en-US" smtClean="0"/>
              <a:pPr/>
              <a:t>6/6/17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954836-25D2-48E6-9351-D26970EABC22}" type="slidenum">
              <a:rPr lang="en-US" smtClean="0"/>
              <a:pPr/>
              <a:t>‹#›</a:t>
            </a:fld>
            <a:endParaRPr lang="en-US"/>
          </a:p>
        </p:txBody>
      </p:sp>
    </p:spTree>
    <p:extLst>
      <p:ext uri="{BB962C8B-B14F-4D97-AF65-F5344CB8AC3E}">
        <p14:creationId xmlns:p14="http://schemas.microsoft.com/office/powerpoint/2010/main" val="42782606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4CDEDB5-3724-4CA0-8375-0C51E7A0C852}" type="datetimeFigureOut">
              <a:rPr lang="en-US" smtClean="0"/>
              <a:pPr/>
              <a:t>6/6/17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954836-25D2-48E6-9351-D26970EABC22}"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336569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4CDEDB5-3724-4CA0-8375-0C51E7A0C852}" type="datetimeFigureOut">
              <a:rPr lang="en-US" smtClean="0"/>
              <a:pPr/>
              <a:t>6/6/17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954836-25D2-48E6-9351-D26970EABC22}" type="slidenum">
              <a:rPr lang="en-US" smtClean="0"/>
              <a:pPr/>
              <a:t>‹#›</a:t>
            </a:fld>
            <a:endParaRPr lang="en-US"/>
          </a:p>
        </p:txBody>
      </p:sp>
    </p:spTree>
    <p:extLst>
      <p:ext uri="{BB962C8B-B14F-4D97-AF65-F5344CB8AC3E}">
        <p14:creationId xmlns:p14="http://schemas.microsoft.com/office/powerpoint/2010/main" val="32950119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4CDEDB5-3724-4CA0-8375-0C51E7A0C852}" type="datetimeFigureOut">
              <a:rPr lang="en-US" smtClean="0"/>
              <a:pPr/>
              <a:t>6/6/17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954836-25D2-48E6-9351-D26970EABC22}"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1864767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4CDEDB5-3724-4CA0-8375-0C51E7A0C852}" type="datetimeFigureOut">
              <a:rPr lang="en-US" smtClean="0"/>
              <a:pPr/>
              <a:t>6/6/17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954836-25D2-48E6-9351-D26970EABC22}" type="slidenum">
              <a:rPr lang="en-US" smtClean="0"/>
              <a:pPr/>
              <a:t>‹#›</a:t>
            </a:fld>
            <a:endParaRPr lang="en-US"/>
          </a:p>
        </p:txBody>
      </p:sp>
    </p:spTree>
    <p:extLst>
      <p:ext uri="{BB962C8B-B14F-4D97-AF65-F5344CB8AC3E}">
        <p14:creationId xmlns:p14="http://schemas.microsoft.com/office/powerpoint/2010/main" val="39016598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CDEDB5-3724-4CA0-8375-0C51E7A0C852}" type="datetimeFigureOut">
              <a:rPr lang="en-US" smtClean="0"/>
              <a:pPr/>
              <a:t>6/6/17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954836-25D2-48E6-9351-D26970EABC22}" type="slidenum">
              <a:rPr lang="en-US" smtClean="0"/>
              <a:pPr/>
              <a:t>‹#›</a:t>
            </a:fld>
            <a:endParaRPr lang="en-US"/>
          </a:p>
        </p:txBody>
      </p:sp>
    </p:spTree>
    <p:extLst>
      <p:ext uri="{BB962C8B-B14F-4D97-AF65-F5344CB8AC3E}">
        <p14:creationId xmlns:p14="http://schemas.microsoft.com/office/powerpoint/2010/main" val="19617739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CDEDB5-3724-4CA0-8375-0C51E7A0C852}" type="datetimeFigureOut">
              <a:rPr lang="en-US" smtClean="0"/>
              <a:pPr/>
              <a:t>6/6/17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954836-25D2-48E6-9351-D26970EABC22}" type="slidenum">
              <a:rPr lang="en-US" smtClean="0"/>
              <a:pPr/>
              <a:t>‹#›</a:t>
            </a:fld>
            <a:endParaRPr lang="en-US"/>
          </a:p>
        </p:txBody>
      </p:sp>
    </p:spTree>
    <p:extLst>
      <p:ext uri="{BB962C8B-B14F-4D97-AF65-F5344CB8AC3E}">
        <p14:creationId xmlns:p14="http://schemas.microsoft.com/office/powerpoint/2010/main" val="677067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CDEDB5-3724-4CA0-8375-0C51E7A0C852}" type="datetimeFigureOut">
              <a:rPr lang="en-US" smtClean="0"/>
              <a:pPr/>
              <a:t>6/6/17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954836-25D2-48E6-9351-D26970EABC22}" type="slidenum">
              <a:rPr lang="en-US" smtClean="0"/>
              <a:pPr/>
              <a:t>‹#›</a:t>
            </a:fld>
            <a:endParaRPr lang="en-US"/>
          </a:p>
        </p:txBody>
      </p:sp>
    </p:spTree>
    <p:extLst>
      <p:ext uri="{BB962C8B-B14F-4D97-AF65-F5344CB8AC3E}">
        <p14:creationId xmlns:p14="http://schemas.microsoft.com/office/powerpoint/2010/main" val="2581871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4CDEDB5-3724-4CA0-8375-0C51E7A0C852}" type="datetimeFigureOut">
              <a:rPr lang="en-US" smtClean="0"/>
              <a:pPr/>
              <a:t>6/6/17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954836-25D2-48E6-9351-D26970EABC22}" type="slidenum">
              <a:rPr lang="en-US" smtClean="0"/>
              <a:pPr/>
              <a:t>‹#›</a:t>
            </a:fld>
            <a:endParaRPr lang="en-US"/>
          </a:p>
        </p:txBody>
      </p:sp>
    </p:spTree>
    <p:extLst>
      <p:ext uri="{BB962C8B-B14F-4D97-AF65-F5344CB8AC3E}">
        <p14:creationId xmlns:p14="http://schemas.microsoft.com/office/powerpoint/2010/main" val="3262841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4CDEDB5-3724-4CA0-8375-0C51E7A0C852}" type="datetimeFigureOut">
              <a:rPr lang="en-US" smtClean="0"/>
              <a:pPr/>
              <a:t>6/6/17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954836-25D2-48E6-9351-D26970EABC22}" type="slidenum">
              <a:rPr lang="en-US" smtClean="0"/>
              <a:pPr/>
              <a:t>‹#›</a:t>
            </a:fld>
            <a:endParaRPr lang="en-US"/>
          </a:p>
        </p:txBody>
      </p:sp>
    </p:spTree>
    <p:extLst>
      <p:ext uri="{BB962C8B-B14F-4D97-AF65-F5344CB8AC3E}">
        <p14:creationId xmlns:p14="http://schemas.microsoft.com/office/powerpoint/2010/main" val="33335533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4CDEDB5-3724-4CA0-8375-0C51E7A0C852}" type="datetimeFigureOut">
              <a:rPr lang="en-US" smtClean="0"/>
              <a:pPr/>
              <a:t>6/6/17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954836-25D2-48E6-9351-D26970EABC22}" type="slidenum">
              <a:rPr lang="en-US" smtClean="0"/>
              <a:pPr/>
              <a:t>‹#›</a:t>
            </a:fld>
            <a:endParaRPr lang="en-US"/>
          </a:p>
        </p:txBody>
      </p:sp>
    </p:spTree>
    <p:extLst>
      <p:ext uri="{BB962C8B-B14F-4D97-AF65-F5344CB8AC3E}">
        <p14:creationId xmlns:p14="http://schemas.microsoft.com/office/powerpoint/2010/main" val="1790196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CDEDB5-3724-4CA0-8375-0C51E7A0C852}" type="datetimeFigureOut">
              <a:rPr lang="en-US" smtClean="0"/>
              <a:pPr/>
              <a:t>6/6/17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954836-25D2-48E6-9351-D26970EABC22}" type="slidenum">
              <a:rPr lang="en-US" smtClean="0"/>
              <a:pPr/>
              <a:t>‹#›</a:t>
            </a:fld>
            <a:endParaRPr lang="en-US"/>
          </a:p>
        </p:txBody>
      </p:sp>
    </p:spTree>
    <p:extLst>
      <p:ext uri="{BB962C8B-B14F-4D97-AF65-F5344CB8AC3E}">
        <p14:creationId xmlns:p14="http://schemas.microsoft.com/office/powerpoint/2010/main" val="701989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CDEDB5-3724-4CA0-8375-0C51E7A0C852}" type="datetimeFigureOut">
              <a:rPr lang="en-US" smtClean="0"/>
              <a:pPr/>
              <a:t>6/6/17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954836-25D2-48E6-9351-D26970EABC22}" type="slidenum">
              <a:rPr lang="en-US" smtClean="0"/>
              <a:pPr/>
              <a:t>‹#›</a:t>
            </a:fld>
            <a:endParaRPr lang="en-US"/>
          </a:p>
        </p:txBody>
      </p:sp>
    </p:spTree>
    <p:extLst>
      <p:ext uri="{BB962C8B-B14F-4D97-AF65-F5344CB8AC3E}">
        <p14:creationId xmlns:p14="http://schemas.microsoft.com/office/powerpoint/2010/main" val="3403863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4CDEDB5-3724-4CA0-8375-0C51E7A0C852}" type="datetimeFigureOut">
              <a:rPr lang="en-US" smtClean="0"/>
              <a:pPr/>
              <a:t>6/6/17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954836-25D2-48E6-9351-D26970EABC22}" type="slidenum">
              <a:rPr lang="en-US" smtClean="0"/>
              <a:pPr/>
              <a:t>‹#›</a:t>
            </a:fld>
            <a:endParaRPr lang="en-US"/>
          </a:p>
        </p:txBody>
      </p:sp>
    </p:spTree>
    <p:extLst>
      <p:ext uri="{BB962C8B-B14F-4D97-AF65-F5344CB8AC3E}">
        <p14:creationId xmlns:p14="http://schemas.microsoft.com/office/powerpoint/2010/main" val="2435284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954836-25D2-48E6-9351-D26970EABC22}" type="slidenum">
              <a:rPr lang="en-US" smtClean="0"/>
              <a:pPr/>
              <a:t>‹#›</a:t>
            </a:fld>
            <a:endParaRPr lang="en-US"/>
          </a:p>
        </p:txBody>
      </p:sp>
      <p:sp>
        <p:nvSpPr>
          <p:cNvPr id="5" name="Date Placeholder 4"/>
          <p:cNvSpPr>
            <a:spLocks noGrp="1"/>
          </p:cNvSpPr>
          <p:nvPr>
            <p:ph type="dt" sz="half" idx="10"/>
          </p:nvPr>
        </p:nvSpPr>
        <p:spPr/>
        <p:txBody>
          <a:bodyPr/>
          <a:lstStyle/>
          <a:p>
            <a:fld id="{94CDEDB5-3724-4CA0-8375-0C51E7A0C852}" type="datetimeFigureOut">
              <a:rPr lang="en-US" smtClean="0"/>
              <a:pPr/>
              <a:t>6/6/17</a:t>
            </a:fld>
            <a:endParaRPr lang="en-US"/>
          </a:p>
        </p:txBody>
      </p:sp>
    </p:spTree>
    <p:extLst>
      <p:ext uri="{BB962C8B-B14F-4D97-AF65-F5344CB8AC3E}">
        <p14:creationId xmlns:p14="http://schemas.microsoft.com/office/powerpoint/2010/main" val="228745192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4CDEDB5-3724-4CA0-8375-0C51E7A0C852}" type="datetimeFigureOut">
              <a:rPr lang="en-US" smtClean="0"/>
              <a:pPr/>
              <a:t>6/6/17</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E954836-25D2-48E6-9351-D26970EABC22}" type="slidenum">
              <a:rPr lang="en-US" smtClean="0"/>
              <a:pPr/>
              <a:t>‹#›</a:t>
            </a:fld>
            <a:endParaRPr lang="en-US"/>
          </a:p>
        </p:txBody>
      </p:sp>
    </p:spTree>
    <p:extLst>
      <p:ext uri="{BB962C8B-B14F-4D97-AF65-F5344CB8AC3E}">
        <p14:creationId xmlns:p14="http://schemas.microsoft.com/office/powerpoint/2010/main" val="302058850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4" Type="http://schemas.openxmlformats.org/officeDocument/2006/relationships/image" Target="../media/image1.jpeg"/><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3.xml"/><Relationship Id="rId4" Type="http://schemas.openxmlformats.org/officeDocument/2006/relationships/image" Target="../media/image1.jpeg"/><Relationship Id="rId5" Type="http://schemas.openxmlformats.org/officeDocument/2006/relationships/oleObject" Target="../embeddings/oleObject1.bin"/><Relationship Id="rId6" Type="http://schemas.openxmlformats.org/officeDocument/2006/relationships/image" Target="../media/image7.png"/><Relationship Id="rId1" Type="http://schemas.openxmlformats.org/officeDocument/2006/relationships/vmlDrawing" Target="../drawings/vmlDrawing1.vml"/><Relationship Id="rId2"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wmf"/></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1.jpe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9.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eg"/></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2.bin"/><Relationship Id="rId4" Type="http://schemas.openxmlformats.org/officeDocument/2006/relationships/package" Target="../embeddings/Microsoft_Excel_Sheet1.xlsx"/><Relationship Id="rId5" Type="http://schemas.openxmlformats.org/officeDocument/2006/relationships/image" Target="../media/image10.emf"/><Relationship Id="rId1" Type="http://schemas.openxmlformats.org/officeDocument/2006/relationships/vmlDrawing" Target="../drawings/vmlDrawing2.vml"/><Relationship Id="rId2"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3.bin"/><Relationship Id="rId4" Type="http://schemas.openxmlformats.org/officeDocument/2006/relationships/package" Target="../embeddings/Microsoft_Excel_Sheet2.xlsx"/><Relationship Id="rId5" Type="http://schemas.openxmlformats.org/officeDocument/2006/relationships/image" Target="../media/image11.emf"/><Relationship Id="rId1" Type="http://schemas.openxmlformats.org/officeDocument/2006/relationships/vmlDrawing" Target="../drawings/vmlDrawing3.vml"/><Relationship Id="rId2"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e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image" Target="../media/image12.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 Id="rId3" Type="http://schemas.openxmlformats.org/officeDocument/2006/relationships/image" Target="../media/image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 Id="rId3" Type="http://schemas.openxmlformats.org/officeDocument/2006/relationships/image" Target="../media/image1.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0867" y="314477"/>
            <a:ext cx="7766936" cy="1646302"/>
          </a:xfrm>
        </p:spPr>
        <p:txBody>
          <a:bodyPr/>
          <a:lstStyle/>
          <a:p>
            <a:pPr algn="ctr"/>
            <a:r>
              <a:rPr lang="en-US" b="1" dirty="0" smtClean="0"/>
              <a:t>Back to School  </a:t>
            </a:r>
            <a:endParaRPr lang="en-US" b="1" dirty="0"/>
          </a:p>
        </p:txBody>
      </p:sp>
      <p:sp>
        <p:nvSpPr>
          <p:cNvPr id="3" name="Subtitle 2"/>
          <p:cNvSpPr>
            <a:spLocks noGrp="1"/>
          </p:cNvSpPr>
          <p:nvPr>
            <p:ph type="subTitle" idx="1"/>
          </p:nvPr>
        </p:nvSpPr>
        <p:spPr>
          <a:xfrm>
            <a:off x="1576736" y="2339598"/>
            <a:ext cx="7766936" cy="1096899"/>
          </a:xfrm>
        </p:spPr>
        <p:txBody>
          <a:bodyPr>
            <a:normAutofit/>
          </a:bodyPr>
          <a:lstStyle/>
          <a:p>
            <a:pPr algn="ctr"/>
            <a:r>
              <a:rPr lang="en-US" sz="2800" dirty="0" smtClean="0"/>
              <a:t>&amp;</a:t>
            </a:r>
          </a:p>
          <a:p>
            <a:pPr algn="ctr"/>
            <a:r>
              <a:rPr lang="en-US" sz="2800" dirty="0" smtClean="0"/>
              <a:t>Our New Bank Draft Payment System</a:t>
            </a:r>
            <a:endParaRPr lang="en-US" sz="2800" dirty="0"/>
          </a:p>
        </p:txBody>
      </p:sp>
      <p:pic>
        <p:nvPicPr>
          <p:cNvPr id="6" name="Picture 5" descr="aft logo.jpg"/>
          <p:cNvPicPr>
            <a:picLocks noChangeAspect="1"/>
          </p:cNvPicPr>
          <p:nvPr/>
        </p:nvPicPr>
        <p:blipFill>
          <a:blip r:embed="rId2" cstate="print"/>
          <a:stretch>
            <a:fillRect/>
          </a:stretch>
        </p:blipFill>
        <p:spPr>
          <a:xfrm>
            <a:off x="3955869" y="3805646"/>
            <a:ext cx="2681768" cy="2294709"/>
          </a:xfrm>
          <a:prstGeom prst="rect">
            <a:avLst/>
          </a:prstGeom>
        </p:spPr>
      </p:pic>
    </p:spTree>
    <p:extLst>
      <p:ext uri="{BB962C8B-B14F-4D97-AF65-F5344CB8AC3E}">
        <p14:creationId xmlns:p14="http://schemas.microsoft.com/office/powerpoint/2010/main" val="35497757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to School Event Logistics</a:t>
            </a:r>
            <a:endParaRPr lang="en-US" dirty="0"/>
          </a:p>
        </p:txBody>
      </p:sp>
      <p:sp>
        <p:nvSpPr>
          <p:cNvPr id="3" name="Content Placeholder 2"/>
          <p:cNvSpPr>
            <a:spLocks noGrp="1"/>
          </p:cNvSpPr>
          <p:nvPr>
            <p:ph idx="1"/>
          </p:nvPr>
        </p:nvSpPr>
        <p:spPr/>
        <p:txBody>
          <a:bodyPr>
            <a:normAutofit fontScale="92500"/>
          </a:bodyPr>
          <a:lstStyle/>
          <a:p>
            <a:pPr>
              <a:buNone/>
            </a:pPr>
            <a:r>
              <a:rPr lang="en-US" dirty="0" smtClean="0"/>
              <a:t>Phase I: Setup &amp; Greeting</a:t>
            </a:r>
          </a:p>
          <a:p>
            <a:r>
              <a:rPr lang="en-US" dirty="0" smtClean="0"/>
              <a:t>It pays to get there early. Generally you will be allowed to setup 30-1 hour before the event starts. If there is not a setup time designated by the district, plan on being there about an hour early. </a:t>
            </a:r>
          </a:p>
          <a:p>
            <a:r>
              <a:rPr lang="en-US" dirty="0" smtClean="0"/>
              <a:t>Depending on the size of the event there may need to be a team dedicated to greeting and funneling teachers back to the AFT table. Districts have different rules governing if you can leave your table and when employees can be approached ranging from extremely lax to ridiculously strict. Often it is better to ask for forgiveness. </a:t>
            </a:r>
          </a:p>
          <a:p>
            <a:r>
              <a:rPr lang="en-US" dirty="0" smtClean="0"/>
              <a:t>Whether you go out into the crowd or stay at the table, start by welcoming the employees to the district. You will have very little time to make an impression. Be ready with materials and get the conversation started- Ask if they are new to the district or if this is their first year teaching? Or if they have heard of AFT?</a:t>
            </a:r>
          </a:p>
          <a:p>
            <a:endParaRPr lang="en-US" dirty="0" smtClean="0"/>
          </a:p>
          <a:p>
            <a:endParaRPr lang="en-US" dirty="0" smtClean="0"/>
          </a:p>
          <a:p>
            <a:pPr>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to School Event Logistics</a:t>
            </a:r>
            <a:endParaRPr lang="en-US" dirty="0"/>
          </a:p>
        </p:txBody>
      </p:sp>
      <p:sp>
        <p:nvSpPr>
          <p:cNvPr id="3" name="Content Placeholder 2"/>
          <p:cNvSpPr>
            <a:spLocks noGrp="1"/>
          </p:cNvSpPr>
          <p:nvPr>
            <p:ph idx="1"/>
          </p:nvPr>
        </p:nvSpPr>
        <p:spPr/>
        <p:txBody>
          <a:bodyPr/>
          <a:lstStyle/>
          <a:p>
            <a:pPr>
              <a:buNone/>
            </a:pPr>
            <a:r>
              <a:rPr lang="en-US" dirty="0" smtClean="0"/>
              <a:t>Phase II: Our Message, Moving  People to Membership &amp; Crowd Management</a:t>
            </a:r>
          </a:p>
          <a:p>
            <a:r>
              <a:rPr lang="en-US" dirty="0" smtClean="0"/>
              <a:t>Need to be able to explain the value of being an AFT member and differentiate AFT from other organizations quickly and succinctly. Many of the people you speak with will have no background knowledge about AFT or unions in Texas. Using the Comparison Chart as a visual aid can be helpful.</a:t>
            </a:r>
          </a:p>
          <a:p>
            <a:r>
              <a:rPr lang="en-US" dirty="0" smtClean="0"/>
              <a:t>Keep the flow going. As people start filling out their applications have them move to the side. May need two teams. One to talk to people as they come by the table and one to help people fill out their forms and answer questions.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to School Event Logistics</a:t>
            </a:r>
            <a:endParaRPr lang="en-US" dirty="0"/>
          </a:p>
        </p:txBody>
      </p:sp>
      <p:sp>
        <p:nvSpPr>
          <p:cNvPr id="3" name="Content Placeholder 2"/>
          <p:cNvSpPr>
            <a:spLocks noGrp="1"/>
          </p:cNvSpPr>
          <p:nvPr>
            <p:ph idx="1"/>
          </p:nvPr>
        </p:nvSpPr>
        <p:spPr>
          <a:xfrm>
            <a:off x="677334" y="2160589"/>
            <a:ext cx="8584232" cy="4044268"/>
          </a:xfrm>
        </p:spPr>
        <p:txBody>
          <a:bodyPr>
            <a:normAutofit lnSpcReduction="10000"/>
          </a:bodyPr>
          <a:lstStyle/>
          <a:p>
            <a:r>
              <a:rPr lang="en-US" dirty="0" smtClean="0"/>
              <a:t>Phase III: Transition and Next Steps</a:t>
            </a:r>
          </a:p>
          <a:p>
            <a:r>
              <a:rPr lang="en-US" dirty="0" smtClean="0"/>
              <a:t>Have the new member fill out as much information as they can on the application and make sure they </a:t>
            </a:r>
            <a:r>
              <a:rPr lang="en-US" b="1" u="sng" dirty="0" smtClean="0"/>
              <a:t>sign</a:t>
            </a:r>
            <a:r>
              <a:rPr lang="en-US" dirty="0" smtClean="0"/>
              <a:t> the form. If they do not have their banking information, explain that an AFT representative will follow up in the next 24-48 hours to activate their membership and get their missing information. </a:t>
            </a:r>
          </a:p>
          <a:p>
            <a:r>
              <a:rPr lang="en-US" dirty="0" smtClean="0"/>
              <a:t>The representative will use the contact information provided so make sure it is legible. Our rep will also confirm their identity before activating their membership. </a:t>
            </a:r>
          </a:p>
          <a:p>
            <a:r>
              <a:rPr lang="en-US" dirty="0" smtClean="0"/>
              <a:t>Give them their new member kit and the Next Steps-Member Activation Sheet. Explain that if they do not activate that day then they will have up to 5 days to activate or it will become void.</a:t>
            </a:r>
          </a:p>
          <a:p>
            <a:r>
              <a:rPr lang="en-US" dirty="0" smtClean="0"/>
              <a:t>Remind them of any future events AFT may be hosting in the district.</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to School Event Logistics</a:t>
            </a:r>
            <a:endParaRPr lang="en-US" dirty="0"/>
          </a:p>
        </p:txBody>
      </p:sp>
      <p:sp>
        <p:nvSpPr>
          <p:cNvPr id="3" name="Content Placeholder 2"/>
          <p:cNvSpPr>
            <a:spLocks noGrp="1"/>
          </p:cNvSpPr>
          <p:nvPr>
            <p:ph idx="1"/>
          </p:nvPr>
        </p:nvSpPr>
        <p:spPr/>
        <p:txBody>
          <a:bodyPr/>
          <a:lstStyle/>
          <a:p>
            <a:pPr>
              <a:buNone/>
            </a:pPr>
            <a:r>
              <a:rPr lang="en-US" dirty="0" smtClean="0"/>
              <a:t>Phase IV: Breakdown</a:t>
            </a:r>
          </a:p>
          <a:p>
            <a:r>
              <a:rPr lang="en-US" dirty="0" smtClean="0"/>
              <a:t>Stay until everyone else has gone or you are asked to leave. Often we catch people leaving the events and there may be more time to talk. If you are covering multiple events in one day then part of the team may need to split off so you stay on schedule. This should be discussed ahead of time and the lead will make the final call on when to pack up.</a:t>
            </a:r>
          </a:p>
          <a:p>
            <a:r>
              <a:rPr lang="en-US" dirty="0" smtClean="0"/>
              <a:t>Try to pack up neatly. You or someone else will be using the kit again. Make a note of any items you are running low or out of and be sure to tell the lead. </a:t>
            </a:r>
          </a:p>
          <a:p>
            <a:r>
              <a:rPr lang="en-US" dirty="0" smtClean="0"/>
              <a:t>Debrief away from other groups or employees after the event. </a:t>
            </a:r>
          </a:p>
          <a:p>
            <a:r>
              <a:rPr lang="en-US" dirty="0" smtClean="0"/>
              <a:t>Be sure to turn in all forms at the end of the day. The lead will be in charge of sorting them and collecting any assessments. </a:t>
            </a:r>
          </a:p>
          <a:p>
            <a:endParaRPr lang="en-US"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to School Event Logistics</a:t>
            </a:r>
            <a:endParaRPr lang="en-US" dirty="0"/>
          </a:p>
        </p:txBody>
      </p:sp>
      <p:sp>
        <p:nvSpPr>
          <p:cNvPr id="3" name="Content Placeholder 2"/>
          <p:cNvSpPr>
            <a:spLocks noGrp="1"/>
          </p:cNvSpPr>
          <p:nvPr>
            <p:ph idx="1"/>
          </p:nvPr>
        </p:nvSpPr>
        <p:spPr/>
        <p:txBody>
          <a:bodyPr>
            <a:normAutofit/>
          </a:bodyPr>
          <a:lstStyle/>
          <a:p>
            <a:pPr>
              <a:buNone/>
            </a:pPr>
            <a:r>
              <a:rPr lang="en-US" dirty="0" smtClean="0"/>
              <a:t>Phase V: Following up</a:t>
            </a:r>
          </a:p>
          <a:p>
            <a:r>
              <a:rPr lang="en-US" dirty="0" smtClean="0"/>
              <a:t>If the person doesn’t sign the form or doesn’t want to give their information over the phone then you need to schedule a follow up appointment with them. Please set a specific date and time and let them know that someone will contact them to confirm. This follow up should be made as soon as possible. Ex: later that day.</a:t>
            </a:r>
          </a:p>
          <a:p>
            <a:r>
              <a:rPr lang="en-US" dirty="0" smtClean="0"/>
              <a:t>Someone from the office will contact all of the follow ups and activate their membership. Once we have the information needed to complete their application we will send the new member an email to officially welcome them to the union and confirm their membership. </a:t>
            </a:r>
          </a:p>
          <a:p>
            <a:r>
              <a:rPr lang="en-US" dirty="0" smtClean="0"/>
              <a:t>It is extremely important you get people to fill out the forms as much as possible during the event and that you double check the contact information.</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5217" y="219892"/>
            <a:ext cx="7719522" cy="1320800"/>
          </a:xfrm>
        </p:spPr>
        <p:txBody>
          <a:bodyPr>
            <a:normAutofit/>
          </a:bodyPr>
          <a:lstStyle/>
          <a:p>
            <a:pPr algn="ctr"/>
            <a:r>
              <a:rPr lang="en-US" b="1" dirty="0"/>
              <a:t>Great! So How Do I Talk to Others</a:t>
            </a:r>
            <a:r>
              <a:rPr lang="en-US" b="1" dirty="0" smtClean="0"/>
              <a:t>? (Recap)</a:t>
            </a:r>
            <a:endParaRPr lang="en-US" b="1" dirty="0"/>
          </a:p>
        </p:txBody>
      </p:sp>
      <p:sp>
        <p:nvSpPr>
          <p:cNvPr id="3" name="Content Placeholder 2"/>
          <p:cNvSpPr>
            <a:spLocks noGrp="1"/>
          </p:cNvSpPr>
          <p:nvPr>
            <p:ph idx="1"/>
          </p:nvPr>
        </p:nvSpPr>
        <p:spPr>
          <a:xfrm>
            <a:off x="1053980" y="1331098"/>
            <a:ext cx="8596668" cy="5265645"/>
          </a:xfrm>
        </p:spPr>
        <p:txBody>
          <a:bodyPr>
            <a:noAutofit/>
          </a:bodyPr>
          <a:lstStyle/>
          <a:p>
            <a:pPr fontAlgn="base"/>
            <a:r>
              <a:rPr lang="en-US" b="1" dirty="0">
                <a:solidFill>
                  <a:schemeClr val="tx1"/>
                </a:solidFill>
              </a:rPr>
              <a:t>Introduction</a:t>
            </a:r>
            <a:r>
              <a:rPr lang="en-US" dirty="0">
                <a:solidFill>
                  <a:schemeClr val="tx1"/>
                </a:solidFill>
              </a:rPr>
              <a:t>  – </a:t>
            </a:r>
            <a:r>
              <a:rPr lang="en-US" dirty="0" smtClean="0">
                <a:solidFill>
                  <a:schemeClr val="tx1"/>
                </a:solidFill>
              </a:rPr>
              <a:t>Introduce yourself. Welcome them to the district and the event. Establish credibility. </a:t>
            </a:r>
            <a:endParaRPr lang="en-US" dirty="0">
              <a:solidFill>
                <a:schemeClr val="tx1"/>
              </a:solidFill>
            </a:endParaRPr>
          </a:p>
          <a:p>
            <a:pPr fontAlgn="base"/>
            <a:r>
              <a:rPr lang="en-US" b="1" dirty="0">
                <a:solidFill>
                  <a:schemeClr val="tx1"/>
                </a:solidFill>
              </a:rPr>
              <a:t>Ask Questions </a:t>
            </a:r>
            <a:r>
              <a:rPr lang="en-US" dirty="0">
                <a:solidFill>
                  <a:schemeClr val="tx1"/>
                </a:solidFill>
              </a:rPr>
              <a:t>– </a:t>
            </a:r>
            <a:r>
              <a:rPr lang="en-US" dirty="0" smtClean="0">
                <a:solidFill>
                  <a:schemeClr val="tx1"/>
                </a:solidFill>
              </a:rPr>
              <a:t> </a:t>
            </a:r>
            <a:r>
              <a:rPr lang="en-US" dirty="0">
                <a:solidFill>
                  <a:schemeClr val="tx1"/>
                </a:solidFill>
              </a:rPr>
              <a:t>Identify </a:t>
            </a:r>
            <a:r>
              <a:rPr lang="en-US" dirty="0" smtClean="0">
                <a:solidFill>
                  <a:schemeClr val="tx1"/>
                </a:solidFill>
              </a:rPr>
              <a:t>if they are a first year teacher or returning, even if from another district. </a:t>
            </a:r>
            <a:endParaRPr lang="en-US" dirty="0">
              <a:solidFill>
                <a:schemeClr val="tx1"/>
              </a:solidFill>
            </a:endParaRPr>
          </a:p>
          <a:p>
            <a:pPr fontAlgn="base"/>
            <a:r>
              <a:rPr lang="en-US" b="1" dirty="0" smtClean="0">
                <a:solidFill>
                  <a:schemeClr val="tx1"/>
                </a:solidFill>
              </a:rPr>
              <a:t>Get Them to the Table </a:t>
            </a:r>
            <a:r>
              <a:rPr lang="en-US" dirty="0">
                <a:solidFill>
                  <a:schemeClr val="tx1"/>
                </a:solidFill>
              </a:rPr>
              <a:t>– </a:t>
            </a:r>
            <a:r>
              <a:rPr lang="en-US" dirty="0" smtClean="0">
                <a:solidFill>
                  <a:schemeClr val="tx1"/>
                </a:solidFill>
              </a:rPr>
              <a:t>Introduce them to AFT resources and benefits, and raffles. Get them to the table! Ex: Share My Lesson, First Book etc…</a:t>
            </a:r>
          </a:p>
          <a:p>
            <a:pPr fontAlgn="base"/>
            <a:r>
              <a:rPr lang="en-US" b="1" dirty="0" smtClean="0">
                <a:solidFill>
                  <a:schemeClr val="tx1"/>
                </a:solidFill>
              </a:rPr>
              <a:t>Connect Issues to opportunity/Agitate</a:t>
            </a:r>
            <a:r>
              <a:rPr lang="en-US" dirty="0" smtClean="0">
                <a:solidFill>
                  <a:schemeClr val="tx1"/>
                </a:solidFill>
              </a:rPr>
              <a:t>- Highlight what makes AFT stand out. Time allowing, identify the issues that move them and agitate around those issues. </a:t>
            </a:r>
            <a:endParaRPr lang="en-US" dirty="0">
              <a:solidFill>
                <a:schemeClr val="tx1"/>
              </a:solidFill>
            </a:endParaRPr>
          </a:p>
          <a:p>
            <a:pPr fontAlgn="base"/>
            <a:r>
              <a:rPr lang="en-US" b="1" dirty="0">
                <a:solidFill>
                  <a:schemeClr val="tx1"/>
                </a:solidFill>
              </a:rPr>
              <a:t>Secure a Commitment</a:t>
            </a:r>
            <a:r>
              <a:rPr lang="en-US" dirty="0">
                <a:solidFill>
                  <a:schemeClr val="tx1"/>
                </a:solidFill>
              </a:rPr>
              <a:t> – also known as </a:t>
            </a:r>
            <a:r>
              <a:rPr lang="en-US" dirty="0" smtClean="0">
                <a:solidFill>
                  <a:schemeClr val="tx1"/>
                </a:solidFill>
              </a:rPr>
              <a:t>the </a:t>
            </a:r>
            <a:r>
              <a:rPr lang="en-US" dirty="0">
                <a:solidFill>
                  <a:schemeClr val="tx1"/>
                </a:solidFill>
              </a:rPr>
              <a:t>“Ask” – will they </a:t>
            </a:r>
            <a:r>
              <a:rPr lang="en-US" dirty="0" smtClean="0">
                <a:solidFill>
                  <a:schemeClr val="tx1"/>
                </a:solidFill>
              </a:rPr>
              <a:t>join </a:t>
            </a:r>
            <a:r>
              <a:rPr lang="en-US" dirty="0">
                <a:solidFill>
                  <a:schemeClr val="tx1"/>
                </a:solidFill>
              </a:rPr>
              <a:t>TODAY to protect their voice, their union, and their </a:t>
            </a:r>
            <a:r>
              <a:rPr lang="en-US" dirty="0" smtClean="0">
                <a:solidFill>
                  <a:schemeClr val="tx1"/>
                </a:solidFill>
              </a:rPr>
              <a:t>power. Ask them to donate to COPE. </a:t>
            </a:r>
            <a:endParaRPr lang="en-US" dirty="0">
              <a:solidFill>
                <a:schemeClr val="tx1"/>
              </a:solidFill>
            </a:endParaRPr>
          </a:p>
          <a:p>
            <a:pPr fontAlgn="base"/>
            <a:r>
              <a:rPr lang="en-US" b="1" dirty="0">
                <a:solidFill>
                  <a:schemeClr val="tx1"/>
                </a:solidFill>
              </a:rPr>
              <a:t>Close</a:t>
            </a:r>
            <a:r>
              <a:rPr lang="en-US" dirty="0">
                <a:solidFill>
                  <a:schemeClr val="tx1"/>
                </a:solidFill>
              </a:rPr>
              <a:t>   – N</a:t>
            </a:r>
            <a:r>
              <a:rPr lang="en-US" dirty="0" smtClean="0">
                <a:solidFill>
                  <a:schemeClr val="tx1"/>
                </a:solidFill>
              </a:rPr>
              <a:t>ext Steps:</a:t>
            </a:r>
            <a:r>
              <a:rPr lang="en-US" dirty="0">
                <a:solidFill>
                  <a:schemeClr val="tx1"/>
                </a:solidFill>
              </a:rPr>
              <a:t>  Make sure you each have relevant contact information, </a:t>
            </a:r>
            <a:r>
              <a:rPr lang="en-US" dirty="0" smtClean="0">
                <a:solidFill>
                  <a:schemeClr val="tx1"/>
                </a:solidFill>
              </a:rPr>
              <a:t>make sure they have the activation card, and/or scheduled a follow up, leave </a:t>
            </a:r>
            <a:r>
              <a:rPr lang="en-US" dirty="0">
                <a:solidFill>
                  <a:schemeClr val="tx1"/>
                </a:solidFill>
              </a:rPr>
              <a:t>any educational/visual materials behind and be clear what the follow up will be.  </a:t>
            </a:r>
            <a:r>
              <a:rPr lang="en-US" dirty="0" smtClean="0">
                <a:solidFill>
                  <a:schemeClr val="tx1"/>
                </a:solidFill>
              </a:rPr>
              <a:t>Give them New Member Kit when applicable. Thank them for their time.</a:t>
            </a:r>
            <a:endParaRPr lang="en-US" dirty="0">
              <a:solidFill>
                <a:schemeClr val="tx1"/>
              </a:solidFill>
            </a:endParaRPr>
          </a:p>
          <a:p>
            <a:endParaRPr lang="en-US" dirty="0"/>
          </a:p>
        </p:txBody>
      </p:sp>
      <p:pic>
        <p:nvPicPr>
          <p:cNvPr id="4" name="Picture 3" descr="aft logo.jpg"/>
          <p:cNvPicPr>
            <a:picLocks noChangeAspect="1"/>
          </p:cNvPicPr>
          <p:nvPr/>
        </p:nvPicPr>
        <p:blipFill>
          <a:blip r:embed="rId2" cstate="print"/>
          <a:stretch>
            <a:fillRect/>
          </a:stretch>
        </p:blipFill>
        <p:spPr>
          <a:xfrm>
            <a:off x="0" y="198120"/>
            <a:ext cx="1320800" cy="1244600"/>
          </a:xfrm>
          <a:prstGeom prst="rect">
            <a:avLst/>
          </a:prstGeom>
        </p:spPr>
      </p:pic>
    </p:spTree>
    <p:extLst>
      <p:ext uri="{BB962C8B-B14F-4D97-AF65-F5344CB8AC3E}">
        <p14:creationId xmlns:p14="http://schemas.microsoft.com/office/powerpoint/2010/main" val="39573309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t>Tips for Having a Successful Conversation</a:t>
            </a:r>
          </a:p>
        </p:txBody>
      </p:sp>
      <p:sp>
        <p:nvSpPr>
          <p:cNvPr id="3" name="Content Placeholder 2"/>
          <p:cNvSpPr>
            <a:spLocks noGrp="1"/>
          </p:cNvSpPr>
          <p:nvPr>
            <p:ph idx="1"/>
          </p:nvPr>
        </p:nvSpPr>
        <p:spPr/>
        <p:txBody>
          <a:bodyPr/>
          <a:lstStyle/>
          <a:p>
            <a:r>
              <a:rPr lang="en-US" sz="2400" dirty="0">
                <a:solidFill>
                  <a:schemeClr val="tx1"/>
                </a:solidFill>
              </a:rPr>
              <a:t>Express a sense of urgency – we cannot wait</a:t>
            </a:r>
          </a:p>
          <a:p>
            <a:r>
              <a:rPr lang="en-US" sz="2400" dirty="0">
                <a:solidFill>
                  <a:schemeClr val="tx1"/>
                </a:solidFill>
              </a:rPr>
              <a:t>Use what you know. If you don’t know, ask!</a:t>
            </a:r>
          </a:p>
          <a:p>
            <a:pPr lvl="1"/>
            <a:r>
              <a:rPr lang="en-US" sz="2400" dirty="0">
                <a:solidFill>
                  <a:schemeClr val="tx1"/>
                </a:solidFill>
              </a:rPr>
              <a:t>We each have our own story, our own concerns and priorities.  What will be important for one person may not be as important to another – so try to speak to the individual about how </a:t>
            </a:r>
            <a:r>
              <a:rPr lang="en-US" sz="2400" dirty="0" smtClean="0">
                <a:solidFill>
                  <a:schemeClr val="tx1"/>
                </a:solidFill>
              </a:rPr>
              <a:t>being a member </a:t>
            </a:r>
            <a:r>
              <a:rPr lang="en-US" sz="2400" dirty="0">
                <a:solidFill>
                  <a:schemeClr val="tx1"/>
                </a:solidFill>
              </a:rPr>
              <a:t>would affect </a:t>
            </a:r>
            <a:r>
              <a:rPr lang="en-US" sz="2400" i="1" dirty="0">
                <a:solidFill>
                  <a:schemeClr val="tx1"/>
                </a:solidFill>
              </a:rPr>
              <a:t>them.</a:t>
            </a:r>
          </a:p>
          <a:p>
            <a:r>
              <a:rPr lang="en-US" sz="2400" dirty="0">
                <a:solidFill>
                  <a:schemeClr val="tx1"/>
                </a:solidFill>
              </a:rPr>
              <a:t>Know the frequently asked questions and be prepared to answer them. </a:t>
            </a:r>
            <a:r>
              <a:rPr lang="en-US" sz="2400" dirty="0" smtClean="0">
                <a:solidFill>
                  <a:schemeClr val="tx1"/>
                </a:solidFill>
              </a:rPr>
              <a:t>(Will Review)</a:t>
            </a:r>
            <a:endParaRPr lang="en-US" sz="2400" dirty="0">
              <a:solidFill>
                <a:schemeClr val="tx1"/>
              </a:solidFill>
            </a:endParaRPr>
          </a:p>
          <a:p>
            <a:endParaRPr lang="en-US" dirty="0"/>
          </a:p>
          <a:p>
            <a:endParaRPr lang="en-US" dirty="0"/>
          </a:p>
        </p:txBody>
      </p:sp>
      <p:pic>
        <p:nvPicPr>
          <p:cNvPr id="4" name="Picture 3" descr="aft logo.jpg"/>
          <p:cNvPicPr>
            <a:picLocks noChangeAspect="1"/>
          </p:cNvPicPr>
          <p:nvPr/>
        </p:nvPicPr>
        <p:blipFill>
          <a:blip r:embed="rId2" cstate="print"/>
          <a:stretch>
            <a:fillRect/>
          </a:stretch>
        </p:blipFill>
        <p:spPr>
          <a:xfrm>
            <a:off x="0" y="228600"/>
            <a:ext cx="1320800" cy="1244600"/>
          </a:xfrm>
          <a:prstGeom prst="rect">
            <a:avLst/>
          </a:prstGeom>
        </p:spPr>
      </p:pic>
    </p:spTree>
    <p:extLst>
      <p:ext uri="{BB962C8B-B14F-4D97-AF65-F5344CB8AC3E}">
        <p14:creationId xmlns:p14="http://schemas.microsoft.com/office/powerpoint/2010/main" val="30604154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5"/>
          <p:cNvSpPr>
            <a:spLocks noChangeArrowheads="1"/>
          </p:cNvSpPr>
          <p:nvPr/>
        </p:nvSpPr>
        <p:spPr bwMode="auto">
          <a:xfrm>
            <a:off x="0"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pic>
        <p:nvPicPr>
          <p:cNvPr id="17412" name="Picture 6" descr="tools[1]"/>
          <p:cNvPicPr>
            <a:picLocks noChangeAspect="1" noChangeArrowheads="1"/>
          </p:cNvPicPr>
          <p:nvPr/>
        </p:nvPicPr>
        <p:blipFill>
          <a:blip r:embed="rId3" cstate="print"/>
          <a:srcRect/>
          <a:stretch>
            <a:fillRect/>
          </a:stretch>
        </p:blipFill>
        <p:spPr bwMode="auto">
          <a:xfrm>
            <a:off x="406400" y="1981200"/>
            <a:ext cx="4064000" cy="3581400"/>
          </a:xfrm>
          <a:prstGeom prst="rect">
            <a:avLst/>
          </a:prstGeom>
          <a:noFill/>
        </p:spPr>
      </p:pic>
      <p:sp>
        <p:nvSpPr>
          <p:cNvPr id="17414" name="Rectangle 6"/>
          <p:cNvSpPr>
            <a:spLocks noChangeArrowheads="1"/>
          </p:cNvSpPr>
          <p:nvPr/>
        </p:nvSpPr>
        <p:spPr bwMode="auto">
          <a:xfrm>
            <a:off x="1539240" y="438963"/>
            <a:ext cx="78486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dirty="0">
                <a:ln>
                  <a:noFill/>
                </a:ln>
                <a:solidFill>
                  <a:schemeClr val="accent1"/>
                </a:solidFill>
                <a:effectLst/>
                <a:latin typeface="+mj-lt"/>
                <a:ea typeface="Times New Roman" pitchFamily="18" charset="0"/>
                <a:cs typeface="Times New Roman" pitchFamily="18" charset="0"/>
              </a:rPr>
              <a:t>  Tools </a:t>
            </a:r>
            <a:r>
              <a:rPr lang="en-US" sz="4000" b="1" dirty="0">
                <a:solidFill>
                  <a:schemeClr val="accent1"/>
                </a:solidFill>
                <a:latin typeface="+mj-lt"/>
                <a:ea typeface="Times New Roman" pitchFamily="18" charset="0"/>
                <a:cs typeface="Times New Roman" pitchFamily="18" charset="0"/>
              </a:rPr>
              <a:t>We</a:t>
            </a:r>
            <a:r>
              <a:rPr kumimoji="0" lang="en-US" sz="4000" b="1" i="0" u="none" strike="noStrike" cap="none" normalizeH="0" baseline="0" dirty="0">
                <a:ln>
                  <a:noFill/>
                </a:ln>
                <a:solidFill>
                  <a:schemeClr val="accent1"/>
                </a:solidFill>
                <a:effectLst/>
                <a:latin typeface="+mj-lt"/>
                <a:ea typeface="Times New Roman" pitchFamily="18" charset="0"/>
                <a:cs typeface="Times New Roman" pitchFamily="18" charset="0"/>
              </a:rPr>
              <a:t> Need  </a:t>
            </a:r>
            <a:endParaRPr kumimoji="0" lang="en-US" sz="4000" b="0" i="0" u="none" strike="noStrike" cap="none" normalizeH="0" baseline="0" dirty="0">
              <a:ln>
                <a:noFill/>
              </a:ln>
              <a:solidFill>
                <a:schemeClr val="accent1"/>
              </a:solidFill>
              <a:effectLst/>
              <a:latin typeface="+mj-lt"/>
              <a:cs typeface="Arial" pitchFamily="34" charset="0"/>
            </a:endParaRPr>
          </a:p>
        </p:txBody>
      </p:sp>
      <p:sp>
        <p:nvSpPr>
          <p:cNvPr id="15" name="Content Placeholder 2"/>
          <p:cNvSpPr txBox="1">
            <a:spLocks/>
          </p:cNvSpPr>
          <p:nvPr/>
        </p:nvSpPr>
        <p:spPr>
          <a:xfrm>
            <a:off x="4495799" y="1580606"/>
            <a:ext cx="4791892" cy="4850673"/>
          </a:xfrm>
          <a:prstGeom prst="rect">
            <a:avLst/>
          </a:prstGeom>
        </p:spPr>
        <p:txBody>
          <a:bodyPr>
            <a:noAutofit/>
          </a:bodyPr>
          <a:lstStyle/>
          <a:p>
            <a:pPr marL="342900" marR="0" lvl="0" indent="-342900" algn="l" defTabSz="457200" rtl="0" eaLnBrk="1" fontAlgn="auto" latinLnBrk="0" hangingPunct="1">
              <a:lnSpc>
                <a:spcPct val="100000"/>
              </a:lnSpc>
              <a:spcBef>
                <a:spcPts val="1000"/>
              </a:spcBef>
              <a:spcAft>
                <a:spcPts val="0"/>
              </a:spcAft>
              <a:buClr>
                <a:schemeClr val="accent1"/>
              </a:buClr>
              <a:buSzPct val="80000"/>
              <a:buFont typeface="Wingdings 3" charset="2"/>
              <a:buChar char=""/>
              <a:tabLst/>
              <a:defRPr/>
            </a:pPr>
            <a:r>
              <a:rPr lang="en-US" sz="2000" dirty="0" smtClean="0"/>
              <a:t>Membership </a:t>
            </a:r>
            <a:r>
              <a:rPr kumimoji="0" lang="en-US" sz="2000" b="0" i="0" u="none" strike="noStrike" kern="1200" cap="none" spc="0" normalizeH="0" baseline="0" noProof="0" dirty="0" smtClean="0">
                <a:ln>
                  <a:noFill/>
                </a:ln>
                <a:effectLst/>
                <a:uLnTx/>
                <a:uFillTx/>
                <a:latin typeface="+mn-lt"/>
                <a:ea typeface="+mn-ea"/>
                <a:cs typeface="+mn-cs"/>
              </a:rPr>
              <a:t>Application</a:t>
            </a:r>
            <a:endParaRPr kumimoji="0" lang="en-US" sz="2000" b="0" i="0" u="none" strike="noStrike" kern="1200" cap="none" spc="0" normalizeH="0" baseline="0" noProof="0" dirty="0">
              <a:ln>
                <a:noFill/>
              </a:ln>
              <a:effectLst/>
              <a:uLnTx/>
              <a:uFillTx/>
              <a:latin typeface="+mn-lt"/>
              <a:ea typeface="+mn-ea"/>
              <a:cs typeface="+mn-cs"/>
            </a:endParaRPr>
          </a:p>
          <a:p>
            <a:pPr marL="342900" marR="0" lvl="0" indent="-342900" algn="l" defTabSz="457200" rtl="0" eaLnBrk="1" fontAlgn="auto" latinLnBrk="0" hangingPunct="1">
              <a:lnSpc>
                <a:spcPct val="100000"/>
              </a:lnSpc>
              <a:spcBef>
                <a:spcPts val="1000"/>
              </a:spcBef>
              <a:spcAft>
                <a:spcPts val="0"/>
              </a:spcAft>
              <a:buClr>
                <a:schemeClr val="accent1"/>
              </a:buClr>
              <a:buSzPct val="80000"/>
              <a:buFont typeface="Wingdings 3" charset="2"/>
              <a:buChar char=""/>
              <a:tabLst/>
              <a:defRPr/>
            </a:pPr>
            <a:r>
              <a:rPr lang="en-US" sz="2000" dirty="0" smtClean="0"/>
              <a:t>NTO Information Worksheet/ Assessment Forms/Debrief Forms</a:t>
            </a:r>
            <a:endParaRPr kumimoji="0" lang="en-US" sz="2000" b="0" i="0" u="none" strike="noStrike" kern="1200" cap="none" spc="0" normalizeH="0" baseline="0" noProof="0" dirty="0">
              <a:ln>
                <a:noFill/>
              </a:ln>
              <a:effectLst/>
              <a:uLnTx/>
              <a:uFillTx/>
              <a:latin typeface="+mn-lt"/>
              <a:ea typeface="+mn-ea"/>
              <a:cs typeface="+mn-cs"/>
            </a:endParaRPr>
          </a:p>
          <a:p>
            <a:pPr marL="342900" marR="0" lvl="0" indent="-342900" algn="l" defTabSz="457200" rtl="0" eaLnBrk="1" fontAlgn="auto" latinLnBrk="0" hangingPunct="1">
              <a:lnSpc>
                <a:spcPct val="100000"/>
              </a:lnSpc>
              <a:spcBef>
                <a:spcPts val="1000"/>
              </a:spcBef>
              <a:spcAft>
                <a:spcPts val="0"/>
              </a:spcAft>
              <a:buClr>
                <a:schemeClr val="accent1"/>
              </a:buClr>
              <a:buSzPct val="80000"/>
              <a:buFont typeface="Wingdings 3" charset="2"/>
              <a:buChar char=""/>
              <a:tabLst/>
              <a:defRPr/>
            </a:pPr>
            <a:r>
              <a:rPr kumimoji="0" lang="en-US" sz="2000" b="0" i="0" u="none" strike="noStrike" kern="1200" cap="none" spc="0" normalizeH="0" baseline="0" noProof="0" dirty="0">
                <a:ln>
                  <a:noFill/>
                </a:ln>
                <a:effectLst/>
                <a:uLnTx/>
                <a:uFillTx/>
                <a:latin typeface="+mn-lt"/>
                <a:ea typeface="+mn-ea"/>
                <a:cs typeface="+mn-cs"/>
              </a:rPr>
              <a:t>Own Your Power swag</a:t>
            </a:r>
          </a:p>
          <a:p>
            <a:pPr marL="342900" marR="0" lvl="0" indent="-342900" algn="l" defTabSz="457200" rtl="0" eaLnBrk="1" fontAlgn="auto" latinLnBrk="0" hangingPunct="1">
              <a:lnSpc>
                <a:spcPct val="100000"/>
              </a:lnSpc>
              <a:spcBef>
                <a:spcPts val="1000"/>
              </a:spcBef>
              <a:spcAft>
                <a:spcPts val="0"/>
              </a:spcAft>
              <a:buClr>
                <a:schemeClr val="accent1"/>
              </a:buClr>
              <a:buSzPct val="80000"/>
              <a:buFont typeface="Wingdings 3" charset="2"/>
              <a:buChar char=""/>
              <a:tabLst/>
              <a:defRPr/>
            </a:pPr>
            <a:r>
              <a:rPr kumimoji="0" lang="en-US" sz="2000" b="0" i="0" u="none" strike="noStrike" kern="1200" cap="none" spc="0" normalizeH="0" baseline="0" noProof="0" dirty="0">
                <a:ln>
                  <a:noFill/>
                </a:ln>
                <a:effectLst/>
                <a:uLnTx/>
                <a:uFillTx/>
                <a:latin typeface="+mn-lt"/>
                <a:ea typeface="+mn-ea"/>
                <a:cs typeface="+mn-cs"/>
              </a:rPr>
              <a:t>Dues Rate cheat sheet</a:t>
            </a:r>
          </a:p>
          <a:p>
            <a:pPr marL="342900" marR="0" lvl="0" indent="-342900" algn="l" defTabSz="457200" rtl="0" eaLnBrk="1" fontAlgn="auto" latinLnBrk="0" hangingPunct="1">
              <a:lnSpc>
                <a:spcPct val="100000"/>
              </a:lnSpc>
              <a:spcBef>
                <a:spcPts val="1000"/>
              </a:spcBef>
              <a:spcAft>
                <a:spcPts val="0"/>
              </a:spcAft>
              <a:buClr>
                <a:schemeClr val="accent1"/>
              </a:buClr>
              <a:buSzPct val="80000"/>
              <a:buFont typeface="Wingdings 3" charset="2"/>
              <a:buChar char=""/>
              <a:tabLst/>
              <a:defRPr/>
            </a:pPr>
            <a:r>
              <a:rPr kumimoji="0" lang="en-US" sz="2000" b="0" i="0" u="none" strike="noStrike" kern="1200" cap="none" spc="0" normalizeH="0" baseline="0" noProof="0" dirty="0">
                <a:ln>
                  <a:noFill/>
                </a:ln>
                <a:effectLst/>
                <a:uLnTx/>
                <a:uFillTx/>
                <a:latin typeface="+mn-lt"/>
                <a:ea typeface="+mn-ea"/>
                <a:cs typeface="+mn-cs"/>
              </a:rPr>
              <a:t>Local Information cheat </a:t>
            </a:r>
            <a:r>
              <a:rPr kumimoji="0" lang="en-US" sz="2000" b="0" i="0" u="none" strike="noStrike" kern="1200" cap="none" spc="0" normalizeH="0" baseline="0" noProof="0" dirty="0" smtClean="0">
                <a:ln>
                  <a:noFill/>
                </a:ln>
                <a:effectLst/>
                <a:uLnTx/>
                <a:uFillTx/>
                <a:latin typeface="+mn-lt"/>
                <a:ea typeface="+mn-ea"/>
                <a:cs typeface="+mn-cs"/>
              </a:rPr>
              <a:t>sheet/Comparison Chart</a:t>
            </a:r>
            <a:endParaRPr kumimoji="0" lang="en-US" sz="2000" b="0" i="0" u="none" strike="noStrike" kern="1200" cap="none" spc="0" normalizeH="0" baseline="0" noProof="0" dirty="0">
              <a:ln>
                <a:noFill/>
              </a:ln>
              <a:effectLst/>
              <a:uLnTx/>
              <a:uFillTx/>
              <a:latin typeface="+mn-lt"/>
              <a:ea typeface="+mn-ea"/>
              <a:cs typeface="+mn-cs"/>
            </a:endParaRPr>
          </a:p>
          <a:p>
            <a:pPr marL="342900" marR="0" lvl="0" indent="-342900" algn="l" defTabSz="457200" rtl="0" eaLnBrk="1" fontAlgn="auto" latinLnBrk="0" hangingPunct="1">
              <a:lnSpc>
                <a:spcPct val="100000"/>
              </a:lnSpc>
              <a:spcBef>
                <a:spcPts val="1000"/>
              </a:spcBef>
              <a:spcAft>
                <a:spcPts val="0"/>
              </a:spcAft>
              <a:buClr>
                <a:schemeClr val="accent1"/>
              </a:buClr>
              <a:buSzPct val="80000"/>
              <a:buFont typeface="Wingdings 3" charset="2"/>
              <a:buChar char=""/>
              <a:tabLst/>
              <a:defRPr/>
            </a:pPr>
            <a:r>
              <a:rPr lang="en-US" sz="2000" dirty="0" smtClean="0"/>
              <a:t>State Literature/Brochures</a:t>
            </a:r>
            <a:endParaRPr kumimoji="0" lang="en-US" sz="2000" b="0" i="0" u="none" strike="noStrike" kern="1200" cap="none" spc="0" normalizeH="0" baseline="0" noProof="0" dirty="0">
              <a:ln>
                <a:noFill/>
              </a:ln>
              <a:effectLst/>
              <a:uLnTx/>
              <a:uFillTx/>
              <a:latin typeface="+mn-lt"/>
              <a:ea typeface="+mn-ea"/>
              <a:cs typeface="+mn-cs"/>
            </a:endParaRPr>
          </a:p>
          <a:p>
            <a:pPr marL="342900" marR="0" lvl="0" indent="-342900" algn="l" defTabSz="457200" rtl="0" eaLnBrk="1" fontAlgn="auto" latinLnBrk="0" hangingPunct="1">
              <a:lnSpc>
                <a:spcPct val="100000"/>
              </a:lnSpc>
              <a:spcBef>
                <a:spcPts val="1000"/>
              </a:spcBef>
              <a:spcAft>
                <a:spcPts val="0"/>
              </a:spcAft>
              <a:buClr>
                <a:schemeClr val="accent1"/>
              </a:buClr>
              <a:buSzPct val="80000"/>
              <a:buFont typeface="Wingdings 3" charset="2"/>
              <a:buChar char=""/>
              <a:tabLst/>
              <a:defRPr/>
            </a:pPr>
            <a:r>
              <a:rPr lang="en-US" sz="2000" dirty="0" smtClean="0"/>
              <a:t>Activation Form</a:t>
            </a:r>
            <a:endParaRPr kumimoji="0" lang="en-US" sz="2000" b="0" i="0" u="none" strike="noStrike" kern="1200" cap="none" spc="0" normalizeH="0" baseline="0" noProof="0" dirty="0">
              <a:ln>
                <a:noFill/>
              </a:ln>
              <a:effectLst/>
              <a:uLnTx/>
              <a:uFillTx/>
              <a:latin typeface="+mn-lt"/>
              <a:ea typeface="+mn-ea"/>
              <a:cs typeface="+mn-cs"/>
            </a:endParaRPr>
          </a:p>
          <a:p>
            <a:pPr marL="342900" marR="0" lvl="0" indent="-342900" algn="l" defTabSz="457200" rtl="0" eaLnBrk="1" fontAlgn="auto" latinLnBrk="0" hangingPunct="1">
              <a:lnSpc>
                <a:spcPct val="100000"/>
              </a:lnSpc>
              <a:spcBef>
                <a:spcPts val="1000"/>
              </a:spcBef>
              <a:spcAft>
                <a:spcPts val="0"/>
              </a:spcAft>
              <a:buClr>
                <a:schemeClr val="accent1"/>
              </a:buClr>
              <a:buSzPct val="80000"/>
              <a:buFont typeface="Wingdings 3" charset="2"/>
              <a:buChar char=""/>
              <a:tabLst/>
              <a:defRPr/>
            </a:pPr>
            <a:r>
              <a:rPr lang="en-US" sz="2000" dirty="0" smtClean="0"/>
              <a:t>Member Lists</a:t>
            </a:r>
            <a:endParaRPr lang="en-US" sz="2000" dirty="0"/>
          </a:p>
          <a:p>
            <a:pPr marL="342900" marR="0" lvl="0" indent="-342900" algn="l" defTabSz="457200" rtl="0" eaLnBrk="1" fontAlgn="auto" latinLnBrk="0" hangingPunct="1">
              <a:lnSpc>
                <a:spcPct val="100000"/>
              </a:lnSpc>
              <a:spcBef>
                <a:spcPts val="1000"/>
              </a:spcBef>
              <a:spcAft>
                <a:spcPts val="0"/>
              </a:spcAft>
              <a:buClr>
                <a:schemeClr val="accent1"/>
              </a:buClr>
              <a:buSzPct val="80000"/>
              <a:buFont typeface="Wingdings 3" charset="2"/>
              <a:buChar char=""/>
              <a:tabLst/>
              <a:defRPr/>
            </a:pPr>
            <a:r>
              <a:rPr kumimoji="0" lang="en-US" sz="2000" b="0" i="0" u="none" strike="noStrike" kern="1200" cap="none" spc="0" normalizeH="0" baseline="0" noProof="0" dirty="0">
                <a:ln>
                  <a:noFill/>
                </a:ln>
                <a:effectLst/>
                <a:uLnTx/>
                <a:uFillTx/>
                <a:latin typeface="+mn-lt"/>
                <a:ea typeface="+mn-ea"/>
                <a:cs typeface="+mn-cs"/>
              </a:rPr>
              <a:t>Staff Contact </a:t>
            </a:r>
            <a:r>
              <a:rPr kumimoji="0" lang="en-US" sz="2000" b="0" i="0" u="none" strike="noStrike" kern="1200" cap="none" spc="0" normalizeH="0" baseline="0" noProof="0" dirty="0" smtClean="0">
                <a:ln>
                  <a:noFill/>
                </a:ln>
                <a:effectLst/>
                <a:uLnTx/>
                <a:uFillTx/>
                <a:latin typeface="+mn-lt"/>
                <a:ea typeface="+mn-ea"/>
                <a:cs typeface="+mn-cs"/>
              </a:rPr>
              <a:t>Sheet</a:t>
            </a:r>
          </a:p>
          <a:p>
            <a:pPr marL="342900" marR="0" lvl="0" indent="-342900" algn="l" defTabSz="457200" rtl="0" eaLnBrk="1" fontAlgn="auto" latinLnBrk="0" hangingPunct="1">
              <a:lnSpc>
                <a:spcPct val="100000"/>
              </a:lnSpc>
              <a:spcBef>
                <a:spcPts val="1000"/>
              </a:spcBef>
              <a:spcAft>
                <a:spcPts val="0"/>
              </a:spcAft>
              <a:buClr>
                <a:schemeClr val="accent1"/>
              </a:buClr>
              <a:buSzPct val="80000"/>
              <a:buFont typeface="Wingdings 3" charset="2"/>
              <a:buChar char=""/>
              <a:tabLst/>
              <a:defRPr/>
            </a:pPr>
            <a:r>
              <a:rPr lang="en-US" sz="2000" dirty="0" smtClean="0"/>
              <a:t>Lead Kit Checklist/Kit</a:t>
            </a:r>
            <a:endParaRPr kumimoji="0" lang="en-US" sz="2000" b="0" i="0" u="none" strike="noStrike" kern="1200" cap="none" spc="0" normalizeH="0" baseline="0" noProof="0" dirty="0">
              <a:ln>
                <a:noFill/>
              </a:ln>
              <a:effectLst/>
              <a:uLnTx/>
              <a:uFillTx/>
              <a:latin typeface="+mn-lt"/>
              <a:ea typeface="+mn-ea"/>
              <a:cs typeface="+mn-cs"/>
            </a:endParaRPr>
          </a:p>
        </p:txBody>
      </p:sp>
      <p:pic>
        <p:nvPicPr>
          <p:cNvPr id="6" name="Picture 5" descr="aft logo.jpg"/>
          <p:cNvPicPr>
            <a:picLocks noChangeAspect="1"/>
          </p:cNvPicPr>
          <p:nvPr/>
        </p:nvPicPr>
        <p:blipFill>
          <a:blip r:embed="rId4" cstate="print"/>
          <a:stretch>
            <a:fillRect/>
          </a:stretch>
        </p:blipFill>
        <p:spPr>
          <a:xfrm>
            <a:off x="0" y="228600"/>
            <a:ext cx="1320800" cy="1244600"/>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1"/>
          <p:cNvSpPr txBox="1">
            <a:spLocks noChangeArrowheads="1"/>
          </p:cNvSpPr>
          <p:nvPr/>
        </p:nvSpPr>
        <p:spPr bwMode="auto">
          <a:xfrm>
            <a:off x="898525" y="914400"/>
            <a:ext cx="2606675" cy="53035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228600" indent="-227013">
              <a:tabLst>
                <a:tab pos="723900" algn="l"/>
                <a:tab pos="1447800" algn="l"/>
                <a:tab pos="2171700" algn="l"/>
                <a:tab pos="2895600" algn="l"/>
                <a:tab pos="3619500" algn="l"/>
                <a:tab pos="4343400" algn="l"/>
              </a:tabLst>
              <a:defRPr>
                <a:solidFill>
                  <a:srgbClr val="000000"/>
                </a:solidFill>
                <a:latin typeface="Arial" panose="020B0604020202020204" pitchFamily="34" charset="0"/>
                <a:ea typeface="Microsoft YaHei" panose="020B0503020204020204" pitchFamily="34" charset="-122"/>
              </a:defRPr>
            </a:lvl1pPr>
            <a:lvl2pPr marL="863600" indent="-323850">
              <a:tabLst>
                <a:tab pos="723900" algn="l"/>
                <a:tab pos="1447800" algn="l"/>
                <a:tab pos="2171700" algn="l"/>
                <a:tab pos="2895600" algn="l"/>
                <a:tab pos="3619500" algn="l"/>
                <a:tab pos="4343400" algn="l"/>
              </a:tabLst>
              <a:defRPr>
                <a:solidFill>
                  <a:srgbClr val="000000"/>
                </a:solidFill>
                <a:latin typeface="Arial" panose="020B0604020202020204" pitchFamily="34" charset="0"/>
                <a:ea typeface="Microsoft YaHei" panose="020B0503020204020204" pitchFamily="34" charset="-122"/>
              </a:defRPr>
            </a:lvl2pPr>
            <a:lvl3pPr>
              <a:tabLst>
                <a:tab pos="723900" algn="l"/>
                <a:tab pos="1447800" algn="l"/>
                <a:tab pos="2171700" algn="l"/>
                <a:tab pos="2895600" algn="l"/>
                <a:tab pos="3619500" algn="l"/>
                <a:tab pos="4343400" algn="l"/>
              </a:tabLst>
              <a:defRPr>
                <a:solidFill>
                  <a:srgbClr val="000000"/>
                </a:solidFill>
                <a:latin typeface="Arial" panose="020B0604020202020204" pitchFamily="34" charset="0"/>
                <a:ea typeface="Microsoft YaHei" panose="020B0503020204020204" pitchFamily="34" charset="-122"/>
              </a:defRPr>
            </a:lvl3pPr>
            <a:lvl4pPr>
              <a:tabLst>
                <a:tab pos="723900" algn="l"/>
                <a:tab pos="1447800" algn="l"/>
                <a:tab pos="2171700" algn="l"/>
                <a:tab pos="2895600" algn="l"/>
                <a:tab pos="3619500" algn="l"/>
                <a:tab pos="4343400" algn="l"/>
              </a:tabLst>
              <a:defRPr>
                <a:solidFill>
                  <a:srgbClr val="000000"/>
                </a:solidFill>
                <a:latin typeface="Arial" panose="020B0604020202020204" pitchFamily="34" charset="0"/>
                <a:ea typeface="Microsoft YaHei" panose="020B0503020204020204" pitchFamily="34" charset="-122"/>
              </a:defRPr>
            </a:lvl4pPr>
            <a:lvl5pPr>
              <a:tabLst>
                <a:tab pos="723900" algn="l"/>
                <a:tab pos="1447800" algn="l"/>
                <a:tab pos="2171700" algn="l"/>
                <a:tab pos="2895600" algn="l"/>
                <a:tab pos="3619500" algn="l"/>
                <a:tab pos="43434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90000"/>
              </a:lnSpc>
              <a:spcBef>
                <a:spcPts val="1000"/>
              </a:spcBef>
              <a:spcAft>
                <a:spcPts val="1425"/>
              </a:spcAft>
              <a:buSzPct val="45000"/>
              <a:buFont typeface="Arial" panose="020B0604020202020204" pitchFamily="34" charset="0"/>
              <a:buChar char="•"/>
            </a:pPr>
            <a:endParaRPr lang="en-US" altLang="en-US" sz="2800" dirty="0">
              <a:latin typeface="Calibri" panose="020F0502020204030204" pitchFamily="34" charset="0"/>
            </a:endParaRPr>
          </a:p>
          <a:p>
            <a:pPr indent="-182880" hangingPunct="1">
              <a:spcBef>
                <a:spcPts val="1000"/>
              </a:spcBef>
              <a:spcAft>
                <a:spcPts val="1425"/>
              </a:spcAft>
              <a:buSzPct val="45000"/>
              <a:buFont typeface="Arial" panose="020B0604020202020204" pitchFamily="34" charset="0"/>
              <a:buChar char="•"/>
            </a:pPr>
            <a:r>
              <a:rPr lang="en-US" altLang="en-US" sz="2800" dirty="0">
                <a:latin typeface="Calibri" panose="020F0502020204030204" pitchFamily="34" charset="0"/>
              </a:rPr>
              <a:t>NAME</a:t>
            </a:r>
          </a:p>
          <a:p>
            <a:pPr hangingPunct="1">
              <a:lnSpc>
                <a:spcPct val="90000"/>
              </a:lnSpc>
              <a:spcBef>
                <a:spcPts val="1000"/>
              </a:spcBef>
              <a:spcAft>
                <a:spcPts val="1425"/>
              </a:spcAft>
              <a:buSzPct val="45000"/>
              <a:buFont typeface="Arial" panose="020B0604020202020204" pitchFamily="34" charset="0"/>
              <a:buChar char="•"/>
            </a:pPr>
            <a:endParaRPr lang="en-US" altLang="en-US" sz="2800" dirty="0">
              <a:latin typeface="Calibri" panose="020F0502020204030204" pitchFamily="34" charset="0"/>
            </a:endParaRPr>
          </a:p>
          <a:p>
            <a:pPr hangingPunct="1">
              <a:lnSpc>
                <a:spcPct val="90000"/>
              </a:lnSpc>
              <a:spcBef>
                <a:spcPts val="1000"/>
              </a:spcBef>
              <a:spcAft>
                <a:spcPts val="1425"/>
              </a:spcAft>
              <a:buSzPct val="45000"/>
              <a:buFont typeface="Arial" panose="020B0604020202020204" pitchFamily="34" charset="0"/>
              <a:buChar char="•"/>
            </a:pPr>
            <a:endParaRPr lang="en-US" altLang="en-US" sz="2800" dirty="0">
              <a:latin typeface="Calibri" panose="020F0502020204030204" pitchFamily="34" charset="0"/>
            </a:endParaRPr>
          </a:p>
          <a:p>
            <a:pPr hangingPunct="1">
              <a:lnSpc>
                <a:spcPct val="90000"/>
              </a:lnSpc>
              <a:spcBef>
                <a:spcPts val="1000"/>
              </a:spcBef>
              <a:spcAft>
                <a:spcPts val="1425"/>
              </a:spcAft>
              <a:buSzPct val="45000"/>
              <a:buFont typeface="Arial" panose="020B0604020202020204" pitchFamily="34" charset="0"/>
              <a:buChar char="•"/>
            </a:pPr>
            <a:r>
              <a:rPr lang="en-US" altLang="en-US" sz="2800" dirty="0">
                <a:latin typeface="Calibri" panose="020F0502020204030204" pitchFamily="34" charset="0"/>
              </a:rPr>
              <a:t>COPE</a:t>
            </a:r>
          </a:p>
          <a:p>
            <a:pPr hangingPunct="1">
              <a:lnSpc>
                <a:spcPct val="90000"/>
              </a:lnSpc>
              <a:spcBef>
                <a:spcPts val="1000"/>
              </a:spcBef>
              <a:spcAft>
                <a:spcPts val="1425"/>
              </a:spcAft>
              <a:buSzPct val="45000"/>
              <a:buFont typeface="Arial" panose="020B0604020202020204" pitchFamily="34" charset="0"/>
              <a:buChar char="•"/>
            </a:pPr>
            <a:endParaRPr lang="en-US" altLang="en-US" sz="2800" dirty="0">
              <a:latin typeface="Calibri" panose="020F0502020204030204" pitchFamily="34" charset="0"/>
            </a:endParaRPr>
          </a:p>
          <a:p>
            <a:pPr hangingPunct="1">
              <a:lnSpc>
                <a:spcPct val="90000"/>
              </a:lnSpc>
              <a:spcBef>
                <a:spcPts val="1000"/>
              </a:spcBef>
              <a:spcAft>
                <a:spcPts val="1425"/>
              </a:spcAft>
              <a:buSzPct val="45000"/>
              <a:buFont typeface="Arial" panose="020B0604020202020204" pitchFamily="34" charset="0"/>
              <a:buChar char="•"/>
            </a:pPr>
            <a:r>
              <a:rPr lang="en-US" altLang="en-US" sz="2800" dirty="0">
                <a:latin typeface="Calibri" panose="020F0502020204030204" pitchFamily="34" charset="0"/>
              </a:rPr>
              <a:t>BANK INFO</a:t>
            </a:r>
          </a:p>
          <a:p>
            <a:pPr hangingPunct="1">
              <a:lnSpc>
                <a:spcPct val="90000"/>
              </a:lnSpc>
              <a:spcBef>
                <a:spcPts val="1000"/>
              </a:spcBef>
              <a:spcAft>
                <a:spcPts val="1425"/>
              </a:spcAft>
              <a:buSzPct val="45000"/>
              <a:buFont typeface="Arial" panose="020B0604020202020204" pitchFamily="34" charset="0"/>
              <a:buChar char="•"/>
            </a:pPr>
            <a:r>
              <a:rPr lang="en-US" altLang="en-US" sz="2800" dirty="0">
                <a:latin typeface="Calibri" panose="020F0502020204030204" pitchFamily="34" charset="0"/>
              </a:rPr>
              <a:t>Payroll Drop</a:t>
            </a:r>
          </a:p>
          <a:p>
            <a:pPr hangingPunct="1">
              <a:lnSpc>
                <a:spcPct val="90000"/>
              </a:lnSpc>
              <a:spcBef>
                <a:spcPts val="1000"/>
              </a:spcBef>
              <a:spcAft>
                <a:spcPts val="1425"/>
              </a:spcAft>
              <a:buClrTx/>
              <a:buSzTx/>
              <a:buFontTx/>
              <a:buNone/>
            </a:pPr>
            <a:endParaRPr lang="en-US" altLang="en-US" sz="2800" dirty="0">
              <a:latin typeface="Calibri" panose="020F0502020204030204" pitchFamily="34" charset="0"/>
            </a:endParaRPr>
          </a:p>
        </p:txBody>
      </p:sp>
      <p:sp>
        <p:nvSpPr>
          <p:cNvPr id="20483" name="Text Box 3"/>
          <p:cNvSpPr txBox="1">
            <a:spLocks noChangeArrowheads="1"/>
          </p:cNvSpPr>
          <p:nvPr/>
        </p:nvSpPr>
        <p:spPr bwMode="auto">
          <a:xfrm>
            <a:off x="7437755" y="2316479"/>
            <a:ext cx="2574925" cy="62484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8224" rIns="0" bIns="0"/>
          <a:lstStyle>
            <a:lvl1pPr>
              <a:tabLst>
                <a:tab pos="723900" algn="l"/>
                <a:tab pos="1447800" algn="l"/>
                <a:tab pos="2171700" algn="l"/>
              </a:tabLst>
              <a:defRPr>
                <a:solidFill>
                  <a:srgbClr val="000000"/>
                </a:solidFill>
                <a:latin typeface="Arial" panose="020B0604020202020204" pitchFamily="34" charset="0"/>
                <a:ea typeface="Microsoft YaHei" panose="020B0503020204020204" pitchFamily="34" charset="-122"/>
              </a:defRPr>
            </a:lvl1pPr>
            <a:lvl2pPr>
              <a:tabLst>
                <a:tab pos="723900" algn="l"/>
                <a:tab pos="1447800" algn="l"/>
                <a:tab pos="2171700" algn="l"/>
              </a:tabLst>
              <a:defRPr>
                <a:solidFill>
                  <a:srgbClr val="000000"/>
                </a:solidFill>
                <a:latin typeface="Arial" panose="020B0604020202020204" pitchFamily="34" charset="0"/>
                <a:ea typeface="Microsoft YaHei" panose="020B0503020204020204" pitchFamily="34" charset="-122"/>
              </a:defRPr>
            </a:lvl2pPr>
            <a:lvl3pPr>
              <a:tabLst>
                <a:tab pos="723900" algn="l"/>
                <a:tab pos="1447800" algn="l"/>
                <a:tab pos="2171700" algn="l"/>
              </a:tabLst>
              <a:defRPr>
                <a:solidFill>
                  <a:srgbClr val="000000"/>
                </a:solidFill>
                <a:latin typeface="Arial" panose="020B0604020202020204" pitchFamily="34" charset="0"/>
                <a:ea typeface="Microsoft YaHei" panose="020B0503020204020204" pitchFamily="34" charset="-122"/>
              </a:defRPr>
            </a:lvl3pPr>
            <a:lvl4pPr>
              <a:tabLst>
                <a:tab pos="723900" algn="l"/>
                <a:tab pos="1447800" algn="l"/>
                <a:tab pos="2171700" algn="l"/>
              </a:tabLst>
              <a:defRPr>
                <a:solidFill>
                  <a:srgbClr val="000000"/>
                </a:solidFill>
                <a:latin typeface="Arial" panose="020B0604020202020204" pitchFamily="34" charset="0"/>
                <a:ea typeface="Microsoft YaHei" panose="020B0503020204020204" pitchFamily="34" charset="-122"/>
              </a:defRPr>
            </a:lvl4pPr>
            <a:lvl5pPr>
              <a:tabLst>
                <a:tab pos="723900" algn="l"/>
                <a:tab pos="1447800" algn="l"/>
                <a:tab pos="21717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92000"/>
              </a:lnSpc>
              <a:spcBef>
                <a:spcPts val="1000"/>
              </a:spcBef>
              <a:spcAft>
                <a:spcPts val="1425"/>
              </a:spcAft>
            </a:pPr>
            <a:r>
              <a:rPr lang="en-US" altLang="en-US" sz="2800" dirty="0">
                <a:latin typeface="Calibri" panose="020F0502020204030204" pitchFamily="34" charset="0"/>
              </a:rPr>
              <a:t>  </a:t>
            </a:r>
            <a:r>
              <a:rPr lang="en-US" altLang="en-US" dirty="0">
                <a:latin typeface="Calibri" panose="020F0502020204030204" pitchFamily="34" charset="0"/>
              </a:rPr>
              <a:t>LAST 4 OF SSN &amp; Initial </a:t>
            </a:r>
          </a:p>
        </p:txBody>
      </p:sp>
      <p:sp>
        <p:nvSpPr>
          <p:cNvPr id="20484" name="Text Box 4"/>
          <p:cNvSpPr txBox="1">
            <a:spLocks noChangeArrowheads="1"/>
          </p:cNvSpPr>
          <p:nvPr/>
        </p:nvSpPr>
        <p:spPr bwMode="auto">
          <a:xfrm>
            <a:off x="7692073" y="762000"/>
            <a:ext cx="1954847" cy="140207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15120" rIns="0" bIns="0"/>
          <a:lstStyle>
            <a:lvl1pPr>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1pPr>
            <a:lvl2pPr>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2pPr>
            <a:lvl3pPr>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3pPr>
            <a:lvl4pPr>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4pPr>
            <a:lvl5pPr>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92000"/>
              </a:lnSpc>
              <a:spcBef>
                <a:spcPts val="1000"/>
              </a:spcBef>
              <a:spcAft>
                <a:spcPts val="1425"/>
              </a:spcAft>
            </a:pPr>
            <a:endParaRPr lang="en-US" altLang="en-US" sz="1500" dirty="0" smtClean="0">
              <a:latin typeface="Calibri" panose="020F0502020204030204" pitchFamily="34" charset="0"/>
            </a:endParaRPr>
          </a:p>
          <a:p>
            <a:pPr hangingPunct="1">
              <a:lnSpc>
                <a:spcPct val="92000"/>
              </a:lnSpc>
              <a:spcBef>
                <a:spcPts val="1000"/>
              </a:spcBef>
              <a:spcAft>
                <a:spcPts val="1425"/>
              </a:spcAft>
            </a:pPr>
            <a:r>
              <a:rPr lang="en-US" altLang="en-US" sz="1600" dirty="0" smtClean="0">
                <a:latin typeface="Calibri" panose="020F0502020204030204" pitchFamily="34" charset="0"/>
              </a:rPr>
              <a:t>Make sure the Update Profile or New Member Box is checked.  </a:t>
            </a:r>
            <a:endParaRPr lang="en-US" altLang="en-US" sz="1600" dirty="0">
              <a:latin typeface="Calibri" panose="020F0502020204030204" pitchFamily="34" charset="0"/>
            </a:endParaRPr>
          </a:p>
        </p:txBody>
      </p:sp>
      <p:sp>
        <p:nvSpPr>
          <p:cNvPr id="20485" name="Text Box 5"/>
          <p:cNvSpPr txBox="1">
            <a:spLocks noChangeArrowheads="1"/>
          </p:cNvSpPr>
          <p:nvPr/>
        </p:nvSpPr>
        <p:spPr bwMode="auto">
          <a:xfrm>
            <a:off x="997903" y="228283"/>
            <a:ext cx="8596312" cy="7286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Microsoft YaHei" panose="020B0503020204020204" pitchFamily="34"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Microsoft YaHei" panose="020B0503020204020204" pitchFamily="34"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Microsoft YaHei" panose="020B0503020204020204" pitchFamily="34"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Microsoft YaHei" panose="020B0503020204020204" pitchFamily="34"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ea typeface="Microsoft YaHei" panose="020B0503020204020204" pitchFamily="34" charset="-122"/>
              </a:defRPr>
            </a:lvl9pPr>
          </a:lstStyle>
          <a:p>
            <a:pPr algn="ctr" hangingPunct="1">
              <a:lnSpc>
                <a:spcPct val="104000"/>
              </a:lnSpc>
            </a:pPr>
            <a:r>
              <a:rPr lang="en-US" altLang="en-US" sz="4000" b="1" dirty="0">
                <a:solidFill>
                  <a:srgbClr val="5FCBEF"/>
                </a:solidFill>
                <a:latin typeface="Trebuchet MS" panose="020B0603020202020204" pitchFamily="34" charset="0"/>
              </a:rPr>
              <a:t>What to Know on the Form</a:t>
            </a:r>
          </a:p>
        </p:txBody>
      </p:sp>
      <p:pic>
        <p:nvPicPr>
          <p:cNvPr id="8" name="Picture 7" descr="aft logo.jpg"/>
          <p:cNvPicPr>
            <a:picLocks noChangeAspect="1"/>
          </p:cNvPicPr>
          <p:nvPr/>
        </p:nvPicPr>
        <p:blipFill>
          <a:blip r:embed="rId4" cstate="print"/>
          <a:stretch>
            <a:fillRect/>
          </a:stretch>
        </p:blipFill>
        <p:spPr>
          <a:xfrm>
            <a:off x="0" y="0"/>
            <a:ext cx="1320800" cy="1244600"/>
          </a:xfrm>
          <a:prstGeom prst="rect">
            <a:avLst/>
          </a:prstGeom>
        </p:spPr>
      </p:pic>
      <p:graphicFrame>
        <p:nvGraphicFramePr>
          <p:cNvPr id="3074" name="Object 2"/>
          <p:cNvGraphicFramePr>
            <a:graphicFrameLocks noChangeAspect="1"/>
          </p:cNvGraphicFramePr>
          <p:nvPr/>
        </p:nvGraphicFramePr>
        <p:xfrm>
          <a:off x="3255328" y="1100138"/>
          <a:ext cx="4186237" cy="5418137"/>
        </p:xfrm>
        <a:graphic>
          <a:graphicData uri="http://schemas.openxmlformats.org/presentationml/2006/ole">
            <mc:AlternateContent xmlns:mc="http://schemas.openxmlformats.org/markup-compatibility/2006">
              <mc:Choice xmlns:v="urn:schemas-microsoft-com:vml" Requires="v">
                <p:oleObj spid="_x0000_s3079" name="PDF" r:id="rId5" imgW="0" imgH="0" progId="FoxitPhantomPDF.Document">
                  <p:embed/>
                </p:oleObj>
              </mc:Choice>
              <mc:Fallback>
                <p:oleObj name="PDF" r:id="rId5" imgW="0" imgH="0" progId="FoxitPhantomPDF.Document">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55328" y="1100138"/>
                        <a:ext cx="4186237" cy="54181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Tree>
    <p:extLst>
      <p:ext uri="{BB962C8B-B14F-4D97-AF65-F5344CB8AC3E}">
        <p14:creationId xmlns:p14="http://schemas.microsoft.com/office/powerpoint/2010/main" val="2354243527"/>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57348" y="6035320"/>
            <a:ext cx="5257800" cy="646331"/>
          </a:xfrm>
          <a:prstGeom prst="rect">
            <a:avLst/>
          </a:prstGeom>
          <a:noFill/>
        </p:spPr>
        <p:txBody>
          <a:bodyPr wrap="square" rtlCol="0">
            <a:spAutoFit/>
          </a:bodyPr>
          <a:lstStyle/>
          <a:p>
            <a:pPr>
              <a:buFont typeface="Arial" pitchFamily="34" charset="0"/>
              <a:buChar char="•"/>
            </a:pPr>
            <a:r>
              <a:rPr lang="en-US" dirty="0"/>
              <a:t>Important for everyone to be assessed the same way- </a:t>
            </a:r>
            <a:r>
              <a:rPr lang="en-US" dirty="0">
                <a:solidFill>
                  <a:srgbClr val="FF0000"/>
                </a:solidFill>
              </a:rPr>
              <a:t>My Yes Shouldn’t Be Your Maybe.    </a:t>
            </a:r>
          </a:p>
        </p:txBody>
      </p:sp>
      <p:sp>
        <p:nvSpPr>
          <p:cNvPr id="5" name="TextBox 4"/>
          <p:cNvSpPr txBox="1"/>
          <p:nvPr/>
        </p:nvSpPr>
        <p:spPr>
          <a:xfrm>
            <a:off x="304800" y="243840"/>
            <a:ext cx="4815840" cy="646331"/>
          </a:xfrm>
          <a:prstGeom prst="rect">
            <a:avLst/>
          </a:prstGeom>
          <a:noFill/>
        </p:spPr>
        <p:txBody>
          <a:bodyPr wrap="square" rtlCol="0">
            <a:spAutoFit/>
          </a:bodyPr>
          <a:lstStyle/>
          <a:p>
            <a:pPr algn="ctr"/>
            <a:r>
              <a:rPr lang="en-US" sz="3600" b="1" u="sng" dirty="0"/>
              <a:t>Assessment Scale</a:t>
            </a:r>
          </a:p>
        </p:txBody>
      </p:sp>
      <p:pic>
        <p:nvPicPr>
          <p:cNvPr id="6" name="Picture 2" descr="C:\Program Files (x86)\Microsoft Office\MEDIA\CAGCAT10\j0300840.wmf"/>
          <p:cNvPicPr>
            <a:picLocks noChangeAspect="1" noChangeArrowheads="1"/>
          </p:cNvPicPr>
          <p:nvPr/>
        </p:nvPicPr>
        <p:blipFill>
          <a:blip r:embed="rId2" cstate="print"/>
          <a:srcRect/>
          <a:stretch>
            <a:fillRect/>
          </a:stretch>
        </p:blipFill>
        <p:spPr bwMode="auto">
          <a:xfrm>
            <a:off x="6378376" y="1961082"/>
            <a:ext cx="5813624" cy="4896918"/>
          </a:xfrm>
          <a:prstGeom prst="rect">
            <a:avLst/>
          </a:prstGeom>
          <a:noFill/>
        </p:spPr>
      </p:pic>
      <p:sp>
        <p:nvSpPr>
          <p:cNvPr id="7" name="TextBox 6"/>
          <p:cNvSpPr txBox="1"/>
          <p:nvPr/>
        </p:nvSpPr>
        <p:spPr>
          <a:xfrm>
            <a:off x="228600" y="1257300"/>
            <a:ext cx="6400800" cy="4524315"/>
          </a:xfrm>
          <a:prstGeom prst="rect">
            <a:avLst/>
          </a:prstGeom>
          <a:noFill/>
        </p:spPr>
        <p:txBody>
          <a:bodyPr wrap="square" rtlCol="0">
            <a:spAutoFit/>
          </a:bodyPr>
          <a:lstStyle/>
          <a:p>
            <a:r>
              <a:rPr lang="en-US" sz="2400" dirty="0"/>
              <a:t>1= Switched to bank </a:t>
            </a:r>
            <a:r>
              <a:rPr lang="en-US" sz="2400" dirty="0" smtClean="0"/>
              <a:t>draft/Joined</a:t>
            </a:r>
            <a:endParaRPr lang="en-US" sz="2400" dirty="0"/>
          </a:p>
          <a:p>
            <a:endParaRPr lang="en-US" sz="2400" dirty="0"/>
          </a:p>
          <a:p>
            <a:r>
              <a:rPr lang="en-US" sz="2400" dirty="0"/>
              <a:t>2= </a:t>
            </a:r>
            <a:r>
              <a:rPr lang="en-US" sz="2400" dirty="0" smtClean="0"/>
              <a:t>Filled out form but needs to activate membership. Scheduled a follow up or phone call.</a:t>
            </a:r>
            <a:endParaRPr lang="en-US" sz="2400" dirty="0"/>
          </a:p>
          <a:p>
            <a:endParaRPr lang="en-US" sz="2400" dirty="0"/>
          </a:p>
          <a:p>
            <a:r>
              <a:rPr lang="en-US" sz="2400" dirty="0"/>
              <a:t>3= Undecided who has been asked, but has not </a:t>
            </a:r>
            <a:r>
              <a:rPr lang="en-US" sz="2400" dirty="0" smtClean="0"/>
              <a:t>filled out a form. </a:t>
            </a:r>
            <a:r>
              <a:rPr lang="en-US" sz="2400" dirty="0"/>
              <a:t>Has not given a firm No.</a:t>
            </a:r>
          </a:p>
          <a:p>
            <a:endParaRPr lang="en-US" sz="2400" dirty="0"/>
          </a:p>
          <a:p>
            <a:r>
              <a:rPr lang="en-US" sz="2400" dirty="0"/>
              <a:t>4= Refused </a:t>
            </a:r>
            <a:r>
              <a:rPr lang="en-US" sz="2400" dirty="0" smtClean="0"/>
              <a:t>to join. </a:t>
            </a:r>
            <a:r>
              <a:rPr lang="en-US" sz="2400" dirty="0"/>
              <a:t>Dues issue, </a:t>
            </a:r>
            <a:r>
              <a:rPr lang="en-US" sz="2400" dirty="0" smtClean="0"/>
              <a:t>joined another </a:t>
            </a:r>
            <a:r>
              <a:rPr lang="en-US" sz="2400" dirty="0"/>
              <a:t>organization etc…</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439334" y="609600"/>
            <a:ext cx="8596668" cy="1320800"/>
          </a:xfrm>
        </p:spPr>
        <p:txBody>
          <a:bodyPr>
            <a:normAutofit/>
          </a:bodyPr>
          <a:lstStyle/>
          <a:p>
            <a:pPr>
              <a:defRPr/>
            </a:pPr>
            <a:r>
              <a:rPr lang="en-US" altLang="en-US" sz="4000" b="1" dirty="0"/>
              <a:t>Introductions</a:t>
            </a:r>
          </a:p>
        </p:txBody>
      </p:sp>
      <p:sp>
        <p:nvSpPr>
          <p:cNvPr id="3" name="Content Placeholder 2"/>
          <p:cNvSpPr>
            <a:spLocks noGrp="1"/>
          </p:cNvSpPr>
          <p:nvPr>
            <p:ph idx="1"/>
          </p:nvPr>
        </p:nvSpPr>
        <p:spPr>
          <a:xfrm>
            <a:off x="2133600" y="2209800"/>
            <a:ext cx="8001000" cy="4038600"/>
          </a:xfrm>
        </p:spPr>
        <p:txBody>
          <a:bodyPr>
            <a:normAutofit/>
          </a:bodyPr>
          <a:lstStyle/>
          <a:p>
            <a:pPr marL="0" indent="0">
              <a:buNone/>
              <a:defRPr/>
            </a:pPr>
            <a:r>
              <a:rPr lang="en-US" sz="2000" dirty="0">
                <a:solidFill>
                  <a:schemeClr val="tx1"/>
                </a:solidFill>
              </a:rPr>
              <a:t>Please tell us:</a:t>
            </a:r>
          </a:p>
          <a:p>
            <a:pPr>
              <a:defRPr/>
            </a:pPr>
            <a:r>
              <a:rPr lang="en-US" sz="2000" dirty="0">
                <a:solidFill>
                  <a:schemeClr val="tx1"/>
                </a:solidFill>
              </a:rPr>
              <a:t>Your name</a:t>
            </a:r>
          </a:p>
          <a:p>
            <a:pPr>
              <a:defRPr/>
            </a:pPr>
            <a:r>
              <a:rPr lang="en-US" sz="2000" dirty="0">
                <a:solidFill>
                  <a:schemeClr val="tx1"/>
                </a:solidFill>
              </a:rPr>
              <a:t>Your job title</a:t>
            </a:r>
          </a:p>
          <a:p>
            <a:pPr>
              <a:defRPr/>
            </a:pPr>
            <a:r>
              <a:rPr lang="en-US" sz="2000" dirty="0" smtClean="0">
                <a:solidFill>
                  <a:schemeClr val="tx1"/>
                </a:solidFill>
              </a:rPr>
              <a:t>What’s your favorite hobby?</a:t>
            </a:r>
            <a:endParaRPr lang="en-US" sz="2000" dirty="0">
              <a:solidFill>
                <a:schemeClr val="tx1"/>
              </a:solidFill>
            </a:endParaRPr>
          </a:p>
        </p:txBody>
      </p:sp>
      <p:pic>
        <p:nvPicPr>
          <p:cNvPr id="7173"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l="6401" t="17317" r="7388" b="23766"/>
          <a:stretch>
            <a:fillRect/>
          </a:stretch>
        </p:blipFill>
        <p:spPr bwMode="auto">
          <a:xfrm rot="806815">
            <a:off x="6059488" y="762000"/>
            <a:ext cx="4106862" cy="280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7" descr="aft logo.jpg"/>
          <p:cNvPicPr>
            <a:picLocks noChangeAspect="1"/>
          </p:cNvPicPr>
          <p:nvPr/>
        </p:nvPicPr>
        <p:blipFill>
          <a:blip r:embed="rId4" cstate="print"/>
          <a:stretch>
            <a:fillRect/>
          </a:stretch>
        </p:blipFill>
        <p:spPr>
          <a:xfrm>
            <a:off x="0" y="200660"/>
            <a:ext cx="1320800" cy="1244600"/>
          </a:xfrm>
          <a:prstGeom prst="rect">
            <a:avLst/>
          </a:prstGeom>
        </p:spPr>
      </p:pic>
    </p:spTree>
    <p:extLst>
      <p:ext uri="{BB962C8B-B14F-4D97-AF65-F5344CB8AC3E}">
        <p14:creationId xmlns:p14="http://schemas.microsoft.com/office/powerpoint/2010/main" val="9878203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1522307" y="408094"/>
            <a:ext cx="7766936" cy="1646302"/>
          </a:xfrm>
        </p:spPr>
        <p:txBody>
          <a:bodyPr/>
          <a:lstStyle/>
          <a:p>
            <a:pPr algn="ctr"/>
            <a:r>
              <a:rPr lang="en-US" sz="8000" b="1" dirty="0"/>
              <a:t>Role Play</a:t>
            </a:r>
          </a:p>
        </p:txBody>
      </p:sp>
      <p:pic>
        <p:nvPicPr>
          <p:cNvPr id="3" name="Picture 2" descr="roleplay 1.jpg"/>
          <p:cNvPicPr>
            <a:picLocks noChangeAspect="1"/>
          </p:cNvPicPr>
          <p:nvPr/>
        </p:nvPicPr>
        <p:blipFill>
          <a:blip r:embed="rId2" cstate="print"/>
          <a:stretch>
            <a:fillRect/>
          </a:stretch>
        </p:blipFill>
        <p:spPr>
          <a:xfrm>
            <a:off x="2484121" y="2449182"/>
            <a:ext cx="4716598" cy="4164025"/>
          </a:xfrm>
          <a:prstGeom prst="rect">
            <a:avLst/>
          </a:prstGeom>
        </p:spPr>
      </p:pic>
    </p:spTree>
    <p:extLst>
      <p:ext uri="{BB962C8B-B14F-4D97-AF65-F5344CB8AC3E}">
        <p14:creationId xmlns:p14="http://schemas.microsoft.com/office/powerpoint/2010/main" val="39850526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11680" y="609600"/>
            <a:ext cx="6644640" cy="1320800"/>
          </a:xfrm>
        </p:spPr>
        <p:txBody>
          <a:bodyPr>
            <a:normAutofit/>
          </a:bodyPr>
          <a:lstStyle/>
          <a:p>
            <a:pPr algn="ctr"/>
            <a:r>
              <a:rPr lang="en-US" sz="4000" b="1" dirty="0"/>
              <a:t>Campaign Expectations</a:t>
            </a:r>
          </a:p>
        </p:txBody>
      </p:sp>
      <p:sp>
        <p:nvSpPr>
          <p:cNvPr id="3" name="Content Placeholder 2"/>
          <p:cNvSpPr>
            <a:spLocks noGrp="1"/>
          </p:cNvSpPr>
          <p:nvPr>
            <p:ph idx="1"/>
          </p:nvPr>
        </p:nvSpPr>
        <p:spPr/>
        <p:txBody>
          <a:bodyPr>
            <a:normAutofit/>
          </a:bodyPr>
          <a:lstStyle/>
          <a:p>
            <a:r>
              <a:rPr lang="en-US" dirty="0">
                <a:solidFill>
                  <a:schemeClr val="tx1"/>
                </a:solidFill>
              </a:rPr>
              <a:t>Wear appropriate attire.</a:t>
            </a:r>
          </a:p>
          <a:p>
            <a:r>
              <a:rPr lang="en-US" dirty="0">
                <a:solidFill>
                  <a:schemeClr val="tx1"/>
                </a:solidFill>
              </a:rPr>
              <a:t>Wear an AFT identifier </a:t>
            </a:r>
          </a:p>
          <a:p>
            <a:r>
              <a:rPr lang="en-US" dirty="0" smtClean="0">
                <a:solidFill>
                  <a:schemeClr val="tx1"/>
                </a:solidFill>
              </a:rPr>
              <a:t>Daily team debriefing after each event and fill out form</a:t>
            </a:r>
          </a:p>
          <a:p>
            <a:r>
              <a:rPr lang="en-US" dirty="0" smtClean="0">
                <a:solidFill>
                  <a:schemeClr val="tx1"/>
                </a:solidFill>
              </a:rPr>
              <a:t>Lunch</a:t>
            </a:r>
            <a:endParaRPr lang="en-US" dirty="0">
              <a:solidFill>
                <a:schemeClr val="tx1"/>
              </a:solidFill>
            </a:endParaRPr>
          </a:p>
          <a:p>
            <a:r>
              <a:rPr lang="en-US" dirty="0">
                <a:solidFill>
                  <a:schemeClr val="tx1"/>
                </a:solidFill>
              </a:rPr>
              <a:t>Turn in all </a:t>
            </a:r>
            <a:r>
              <a:rPr lang="en-US" dirty="0" smtClean="0">
                <a:solidFill>
                  <a:schemeClr val="tx1"/>
                </a:solidFill>
              </a:rPr>
              <a:t>applications at </a:t>
            </a:r>
            <a:r>
              <a:rPr lang="en-US" dirty="0">
                <a:solidFill>
                  <a:schemeClr val="tx1"/>
                </a:solidFill>
              </a:rPr>
              <a:t>end of each day – no exceptions</a:t>
            </a:r>
          </a:p>
          <a:p>
            <a:r>
              <a:rPr lang="en-US" dirty="0" smtClean="0">
                <a:solidFill>
                  <a:schemeClr val="tx1"/>
                </a:solidFill>
              </a:rPr>
              <a:t>Campaign </a:t>
            </a:r>
            <a:r>
              <a:rPr lang="en-US" dirty="0">
                <a:solidFill>
                  <a:schemeClr val="tx1"/>
                </a:solidFill>
              </a:rPr>
              <a:t>schedule may change depending on the needs of the </a:t>
            </a:r>
            <a:r>
              <a:rPr lang="en-US" dirty="0" smtClean="0">
                <a:solidFill>
                  <a:schemeClr val="tx1"/>
                </a:solidFill>
              </a:rPr>
              <a:t>campaign. Please check your schedule nightly!</a:t>
            </a:r>
          </a:p>
          <a:p>
            <a:r>
              <a:rPr lang="en-US" dirty="0" smtClean="0">
                <a:solidFill>
                  <a:schemeClr val="tx1"/>
                </a:solidFill>
              </a:rPr>
              <a:t>Be on time!</a:t>
            </a:r>
          </a:p>
          <a:p>
            <a:r>
              <a:rPr lang="en-US" dirty="0" smtClean="0">
                <a:solidFill>
                  <a:schemeClr val="tx1"/>
                </a:solidFill>
              </a:rPr>
              <a:t>Restock lead kits daily</a:t>
            </a:r>
          </a:p>
          <a:p>
            <a:r>
              <a:rPr lang="en-US" dirty="0" smtClean="0">
                <a:solidFill>
                  <a:schemeClr val="tx1"/>
                </a:solidFill>
              </a:rPr>
              <a:t>Never leave candy in the car!</a:t>
            </a:r>
            <a:endParaRPr lang="en-US" dirty="0">
              <a:solidFill>
                <a:schemeClr val="tx1"/>
              </a:solidFill>
            </a:endParaRPr>
          </a:p>
          <a:p>
            <a:endParaRPr lang="en-US" dirty="0">
              <a:solidFill>
                <a:schemeClr val="tx1"/>
              </a:solidFill>
            </a:endParaRPr>
          </a:p>
        </p:txBody>
      </p:sp>
      <p:pic>
        <p:nvPicPr>
          <p:cNvPr id="5" name="Picture 4" descr="aft logo.jpg"/>
          <p:cNvPicPr>
            <a:picLocks noChangeAspect="1"/>
          </p:cNvPicPr>
          <p:nvPr/>
        </p:nvPicPr>
        <p:blipFill>
          <a:blip r:embed="rId2" cstate="print"/>
          <a:stretch>
            <a:fillRect/>
          </a:stretch>
        </p:blipFill>
        <p:spPr>
          <a:xfrm>
            <a:off x="0" y="182880"/>
            <a:ext cx="1320800" cy="1244600"/>
          </a:xfrm>
          <a:prstGeom prst="rect">
            <a:avLst/>
          </a:prstGeom>
        </p:spPr>
      </p:pic>
    </p:spTree>
    <p:extLst>
      <p:ext uri="{BB962C8B-B14F-4D97-AF65-F5344CB8AC3E}">
        <p14:creationId xmlns:p14="http://schemas.microsoft.com/office/powerpoint/2010/main" val="8193318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54480" y="411480"/>
            <a:ext cx="7772400" cy="1323439"/>
          </a:xfrm>
          <a:prstGeom prst="rect">
            <a:avLst/>
          </a:prstGeom>
          <a:noFill/>
        </p:spPr>
        <p:txBody>
          <a:bodyPr wrap="square" rtlCol="0">
            <a:spAutoFit/>
          </a:bodyPr>
          <a:lstStyle/>
          <a:p>
            <a:pPr algn="ctr"/>
            <a:r>
              <a:rPr lang="en-US" sz="4000" b="1" dirty="0">
                <a:solidFill>
                  <a:schemeClr val="accent1"/>
                </a:solidFill>
              </a:rPr>
              <a:t>What You Need To Do To Be Reimbursed By AFT</a:t>
            </a:r>
          </a:p>
        </p:txBody>
      </p:sp>
      <p:pic>
        <p:nvPicPr>
          <p:cNvPr id="3" name="Picture 2" descr="aft logo.jpg"/>
          <p:cNvPicPr>
            <a:picLocks noChangeAspect="1"/>
          </p:cNvPicPr>
          <p:nvPr/>
        </p:nvPicPr>
        <p:blipFill>
          <a:blip r:embed="rId2" cstate="print"/>
          <a:stretch>
            <a:fillRect/>
          </a:stretch>
        </p:blipFill>
        <p:spPr>
          <a:xfrm>
            <a:off x="0" y="182880"/>
            <a:ext cx="1320800" cy="1244600"/>
          </a:xfrm>
          <a:prstGeom prst="rect">
            <a:avLst/>
          </a:prstGeom>
        </p:spPr>
      </p:pic>
      <p:sp>
        <p:nvSpPr>
          <p:cNvPr id="4" name="TextBox 3"/>
          <p:cNvSpPr txBox="1"/>
          <p:nvPr/>
        </p:nvSpPr>
        <p:spPr>
          <a:xfrm>
            <a:off x="1005840" y="1981201"/>
            <a:ext cx="7299960" cy="2585323"/>
          </a:xfrm>
          <a:prstGeom prst="rect">
            <a:avLst/>
          </a:prstGeom>
          <a:noFill/>
        </p:spPr>
        <p:txBody>
          <a:bodyPr wrap="square" rtlCol="0">
            <a:spAutoFit/>
          </a:bodyPr>
          <a:lstStyle/>
          <a:p>
            <a:pPr marL="342900" indent="-342900">
              <a:buAutoNum type="arabicPeriod"/>
            </a:pPr>
            <a:r>
              <a:rPr lang="en-US" b="1" dirty="0"/>
              <a:t>Make sure you have filled out the following forms prior to starting work with AFT:</a:t>
            </a:r>
          </a:p>
          <a:p>
            <a:pPr marL="342900" indent="-342900"/>
            <a:endParaRPr lang="en-US" b="1" dirty="0"/>
          </a:p>
          <a:p>
            <a:pPr marL="342900" indent="-342900">
              <a:buFont typeface="Wingdings" pitchFamily="2" charset="2"/>
              <a:buChar char="ü"/>
            </a:pPr>
            <a:r>
              <a:rPr lang="en-US" dirty="0"/>
              <a:t>FW4</a:t>
            </a:r>
          </a:p>
          <a:p>
            <a:pPr marL="342900" indent="-342900">
              <a:buFont typeface="Wingdings" pitchFamily="2" charset="2"/>
              <a:buChar char="ü"/>
            </a:pPr>
            <a:r>
              <a:rPr lang="en-US" dirty="0"/>
              <a:t>I-9</a:t>
            </a:r>
          </a:p>
          <a:p>
            <a:pPr marL="342900" indent="-342900">
              <a:buFont typeface="Wingdings" pitchFamily="2" charset="2"/>
              <a:buChar char="ü"/>
            </a:pPr>
            <a:r>
              <a:rPr lang="en-US" dirty="0"/>
              <a:t>AFT Employment Enrollment Form-Direct Deposit</a:t>
            </a:r>
          </a:p>
          <a:p>
            <a:pPr marL="342900" indent="-342900"/>
            <a:endParaRPr lang="en-US" dirty="0"/>
          </a:p>
          <a:p>
            <a:pPr marL="342900" indent="-342900"/>
            <a:r>
              <a:rPr lang="en-US" i="1" dirty="0"/>
              <a:t>You will need to have a blank check and valid drivers license.</a:t>
            </a:r>
          </a:p>
          <a:p>
            <a:pPr marL="342900" indent="-342900"/>
            <a:endParaRPr lang="en-US" b="1" i="1" dirty="0"/>
          </a:p>
        </p:txBody>
      </p:sp>
      <p:sp>
        <p:nvSpPr>
          <p:cNvPr id="5" name="TextBox 4"/>
          <p:cNvSpPr txBox="1"/>
          <p:nvPr/>
        </p:nvSpPr>
        <p:spPr>
          <a:xfrm>
            <a:off x="1082040" y="4572000"/>
            <a:ext cx="6736080" cy="1477328"/>
          </a:xfrm>
          <a:prstGeom prst="rect">
            <a:avLst/>
          </a:prstGeom>
          <a:noFill/>
        </p:spPr>
        <p:txBody>
          <a:bodyPr wrap="square" rtlCol="0">
            <a:spAutoFit/>
          </a:bodyPr>
          <a:lstStyle/>
          <a:p>
            <a:r>
              <a:rPr lang="en-US" b="1" dirty="0"/>
              <a:t>2. Once you start working you need to track your mileage and hours using the below forms:</a:t>
            </a:r>
          </a:p>
          <a:p>
            <a:endParaRPr lang="en-US" dirty="0"/>
          </a:p>
          <a:p>
            <a:pPr>
              <a:buFont typeface="Wingdings" pitchFamily="2" charset="2"/>
              <a:buChar char="ü"/>
            </a:pPr>
            <a:r>
              <a:rPr lang="en-US" dirty="0"/>
              <a:t>Mileage Log</a:t>
            </a:r>
          </a:p>
          <a:p>
            <a:pPr>
              <a:buFont typeface="Wingdings" pitchFamily="2" charset="2"/>
              <a:buChar char="ü"/>
            </a:pPr>
            <a:r>
              <a:rPr lang="en-US" dirty="0"/>
              <a:t>Volunteer Stipend Form</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3250" name="Object 2"/>
          <p:cNvGraphicFramePr>
            <a:graphicFrameLocks noChangeAspect="1"/>
          </p:cNvGraphicFramePr>
          <p:nvPr/>
        </p:nvGraphicFramePr>
        <p:xfrm>
          <a:off x="1828800" y="868680"/>
          <a:ext cx="7315200" cy="5623560"/>
        </p:xfrm>
        <a:graphic>
          <a:graphicData uri="http://schemas.openxmlformats.org/presentationml/2006/ole">
            <mc:AlternateContent xmlns:mc="http://schemas.openxmlformats.org/markup-compatibility/2006">
              <mc:Choice xmlns:v="urn:schemas-microsoft-com:vml" Requires="v">
                <p:oleObj spid="_x0000_s53255" name="Worksheet" r:id="rId4" imgW="6210177" imgH="4190889" progId="Excel.Sheet.12">
                  <p:embed/>
                </p:oleObj>
              </mc:Choice>
              <mc:Fallback>
                <p:oleObj name="Worksheet" r:id="rId4" imgW="6210177" imgH="4190889" progId="Excel.Sheet.12">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28800" y="868680"/>
                        <a:ext cx="7315200" cy="5623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3" name="TextBox 2"/>
          <p:cNvSpPr txBox="1"/>
          <p:nvPr/>
        </p:nvSpPr>
        <p:spPr>
          <a:xfrm>
            <a:off x="1234440" y="259080"/>
            <a:ext cx="8382000" cy="584775"/>
          </a:xfrm>
          <a:prstGeom prst="rect">
            <a:avLst/>
          </a:prstGeom>
          <a:noFill/>
        </p:spPr>
        <p:txBody>
          <a:bodyPr wrap="square" rtlCol="0">
            <a:spAutoFit/>
          </a:bodyPr>
          <a:lstStyle/>
          <a:p>
            <a:pPr algn="ctr"/>
            <a:r>
              <a:rPr lang="en-US" sz="3200" b="1" dirty="0">
                <a:solidFill>
                  <a:schemeClr val="accent1"/>
                </a:solidFill>
              </a:rPr>
              <a:t>Volunteer Stipend Form (Time Card)</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2226" name="Object 2"/>
          <p:cNvGraphicFramePr>
            <a:graphicFrameLocks noChangeAspect="1"/>
          </p:cNvGraphicFramePr>
          <p:nvPr/>
        </p:nvGraphicFramePr>
        <p:xfrm>
          <a:off x="1554479" y="350520"/>
          <a:ext cx="9887585" cy="6248083"/>
        </p:xfrm>
        <a:graphic>
          <a:graphicData uri="http://schemas.openxmlformats.org/presentationml/2006/ole">
            <mc:AlternateContent xmlns:mc="http://schemas.openxmlformats.org/markup-compatibility/2006">
              <mc:Choice xmlns:v="urn:schemas-microsoft-com:vml" Requires="v">
                <p:oleObj spid="_x0000_s52231" name="Worksheet" r:id="rId4" imgW="10610895" imgH="8658089" progId="Excel.Sheet.12">
                  <p:embed/>
                </p:oleObj>
              </mc:Choice>
              <mc:Fallback>
                <p:oleObj name="Worksheet" r:id="rId4" imgW="10610895" imgH="8658089" progId="Excel.Sheet.12">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54479" y="350520"/>
                        <a:ext cx="9887585" cy="62480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54480" y="411480"/>
            <a:ext cx="7772400" cy="1323439"/>
          </a:xfrm>
          <a:prstGeom prst="rect">
            <a:avLst/>
          </a:prstGeom>
          <a:noFill/>
        </p:spPr>
        <p:txBody>
          <a:bodyPr wrap="square" rtlCol="0">
            <a:spAutoFit/>
          </a:bodyPr>
          <a:lstStyle/>
          <a:p>
            <a:pPr algn="ctr"/>
            <a:r>
              <a:rPr lang="en-US" sz="4000" b="1" dirty="0">
                <a:solidFill>
                  <a:schemeClr val="accent1"/>
                </a:solidFill>
              </a:rPr>
              <a:t>What You Need To Do To Be Reimbursed By AFT</a:t>
            </a:r>
          </a:p>
        </p:txBody>
      </p:sp>
      <p:pic>
        <p:nvPicPr>
          <p:cNvPr id="3" name="Picture 2" descr="aft logo.jpg"/>
          <p:cNvPicPr>
            <a:picLocks noChangeAspect="1"/>
          </p:cNvPicPr>
          <p:nvPr/>
        </p:nvPicPr>
        <p:blipFill>
          <a:blip r:embed="rId2" cstate="print"/>
          <a:stretch>
            <a:fillRect/>
          </a:stretch>
        </p:blipFill>
        <p:spPr>
          <a:xfrm>
            <a:off x="0" y="182880"/>
            <a:ext cx="1320800" cy="1244600"/>
          </a:xfrm>
          <a:prstGeom prst="rect">
            <a:avLst/>
          </a:prstGeom>
        </p:spPr>
      </p:pic>
      <p:sp>
        <p:nvSpPr>
          <p:cNvPr id="6" name="Rectangle 5"/>
          <p:cNvSpPr/>
          <p:nvPr/>
        </p:nvSpPr>
        <p:spPr>
          <a:xfrm>
            <a:off x="609600" y="1876485"/>
            <a:ext cx="9128760" cy="4611968"/>
          </a:xfrm>
          <a:prstGeom prst="rect">
            <a:avLst/>
          </a:prstGeom>
        </p:spPr>
        <p:txBody>
          <a:bodyPr wrap="square">
            <a:spAutoFit/>
          </a:bodyPr>
          <a:lstStyle/>
          <a:p>
            <a:pPr marL="342900" indent="-342900">
              <a:lnSpc>
                <a:spcPct val="150000"/>
              </a:lnSpc>
              <a:buFont typeface="+mj-lt"/>
              <a:buAutoNum type="arabicPeriod"/>
            </a:pPr>
            <a:r>
              <a:rPr lang="en-US" b="1" dirty="0"/>
              <a:t>Stipend and Mileage forms are due every Monday no later than 12pm with one exception. July 1</a:t>
            </a:r>
            <a:r>
              <a:rPr lang="en-US" b="1" baseline="30000" dirty="0"/>
              <a:t>st</a:t>
            </a:r>
            <a:r>
              <a:rPr lang="en-US" b="1" dirty="0"/>
              <a:t> is the due date for their last week worked since Monday is a holiday.</a:t>
            </a:r>
          </a:p>
          <a:p>
            <a:pPr marL="342900" indent="-342900">
              <a:lnSpc>
                <a:spcPct val="150000"/>
              </a:lnSpc>
              <a:buFont typeface="+mj-lt"/>
              <a:buAutoNum type="arabicPeriod"/>
            </a:pPr>
            <a:r>
              <a:rPr lang="en-US" b="1" dirty="0">
                <a:solidFill>
                  <a:schemeClr val="accent1">
                    <a:lumMod val="50000"/>
                  </a:schemeClr>
                </a:solidFill>
              </a:rPr>
              <a:t>Mileage Log and Reimbursement form must be typed.  Handwritten mileage forms will not be accepted or processed.</a:t>
            </a:r>
          </a:p>
          <a:p>
            <a:pPr marL="342900" indent="-342900">
              <a:lnSpc>
                <a:spcPct val="150000"/>
              </a:lnSpc>
              <a:buFont typeface="+mj-lt"/>
              <a:buAutoNum type="arabicPeriod"/>
            </a:pPr>
            <a:r>
              <a:rPr lang="en-US" b="1" dirty="0"/>
              <a:t>Volunteer Organizers will be paid on the 15</a:t>
            </a:r>
            <a:r>
              <a:rPr lang="en-US" b="1" baseline="30000" dirty="0"/>
              <a:t>th</a:t>
            </a:r>
            <a:r>
              <a:rPr lang="en-US" b="1" dirty="0"/>
              <a:t> and the last day of the month. If the pay period falls on a Saturday or Sunday they will be paid the Friday before.</a:t>
            </a:r>
          </a:p>
          <a:p>
            <a:pPr marL="342900" indent="-342900">
              <a:lnSpc>
                <a:spcPct val="150000"/>
              </a:lnSpc>
              <a:buFont typeface="+mj-lt"/>
              <a:buAutoNum type="arabicPeriod"/>
            </a:pPr>
            <a:r>
              <a:rPr lang="en-US" b="1" dirty="0">
                <a:solidFill>
                  <a:schemeClr val="accent1">
                    <a:lumMod val="50000"/>
                  </a:schemeClr>
                </a:solidFill>
              </a:rPr>
              <a:t>Last payday will be July 15</a:t>
            </a:r>
            <a:r>
              <a:rPr lang="en-US" b="1" baseline="30000" dirty="0">
                <a:solidFill>
                  <a:schemeClr val="accent1">
                    <a:lumMod val="50000"/>
                  </a:schemeClr>
                </a:solidFill>
              </a:rPr>
              <a:t>th</a:t>
            </a:r>
            <a:r>
              <a:rPr lang="en-US" b="1" dirty="0">
                <a:solidFill>
                  <a:schemeClr val="accent1">
                    <a:lumMod val="50000"/>
                  </a:schemeClr>
                </a:solidFill>
              </a:rPr>
              <a:t>.</a:t>
            </a:r>
          </a:p>
          <a:p>
            <a:pPr marL="342900" indent="-342900">
              <a:lnSpc>
                <a:spcPct val="150000"/>
              </a:lnSpc>
              <a:buFont typeface="+mj-lt"/>
              <a:buAutoNum type="arabicPeriod"/>
            </a:pPr>
            <a:r>
              <a:rPr lang="en-US" b="1" dirty="0"/>
              <a:t>All paychecks will be direct deposited to their accounts. Paper checks are not an option for payroll.</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645920" y="1600200"/>
          <a:ext cx="8133080" cy="4983479"/>
        </p:xfrm>
        <a:graphic>
          <a:graphicData uri="http://schemas.openxmlformats.org/drawingml/2006/table">
            <a:tbl>
              <a:tblPr/>
              <a:tblGrid>
                <a:gridCol w="1162345">
                  <a:extLst>
                    <a:ext uri="{9D8B030D-6E8A-4147-A177-3AD203B41FA5}">
                      <a16:colId xmlns="" xmlns:a16="http://schemas.microsoft.com/office/drawing/2014/main" val="20000"/>
                    </a:ext>
                  </a:extLst>
                </a:gridCol>
                <a:gridCol w="1160350">
                  <a:extLst>
                    <a:ext uri="{9D8B030D-6E8A-4147-A177-3AD203B41FA5}">
                      <a16:colId xmlns="" xmlns:a16="http://schemas.microsoft.com/office/drawing/2014/main" val="20001"/>
                    </a:ext>
                  </a:extLst>
                </a:gridCol>
                <a:gridCol w="1162817">
                  <a:extLst>
                    <a:ext uri="{9D8B030D-6E8A-4147-A177-3AD203B41FA5}">
                      <a16:colId xmlns="" xmlns:a16="http://schemas.microsoft.com/office/drawing/2014/main" val="20002"/>
                    </a:ext>
                  </a:extLst>
                </a:gridCol>
                <a:gridCol w="1160967">
                  <a:extLst>
                    <a:ext uri="{9D8B030D-6E8A-4147-A177-3AD203B41FA5}">
                      <a16:colId xmlns="" xmlns:a16="http://schemas.microsoft.com/office/drawing/2014/main" val="20003"/>
                    </a:ext>
                  </a:extLst>
                </a:gridCol>
                <a:gridCol w="1162817">
                  <a:extLst>
                    <a:ext uri="{9D8B030D-6E8A-4147-A177-3AD203B41FA5}">
                      <a16:colId xmlns="" xmlns:a16="http://schemas.microsoft.com/office/drawing/2014/main" val="20004"/>
                    </a:ext>
                  </a:extLst>
                </a:gridCol>
                <a:gridCol w="1162817">
                  <a:extLst>
                    <a:ext uri="{9D8B030D-6E8A-4147-A177-3AD203B41FA5}">
                      <a16:colId xmlns="" xmlns:a16="http://schemas.microsoft.com/office/drawing/2014/main" val="20005"/>
                    </a:ext>
                  </a:extLst>
                </a:gridCol>
                <a:gridCol w="1160967">
                  <a:extLst>
                    <a:ext uri="{9D8B030D-6E8A-4147-A177-3AD203B41FA5}">
                      <a16:colId xmlns="" xmlns:a16="http://schemas.microsoft.com/office/drawing/2014/main" val="20006"/>
                    </a:ext>
                  </a:extLst>
                </a:gridCol>
              </a:tblGrid>
              <a:tr h="176088">
                <a:tc>
                  <a:txBody>
                    <a:bodyPr/>
                    <a:lstStyle/>
                    <a:p>
                      <a:pPr marL="0" marR="0" algn="ctr">
                        <a:lnSpc>
                          <a:spcPct val="115000"/>
                        </a:lnSpc>
                        <a:spcBef>
                          <a:spcPts val="200"/>
                        </a:spcBef>
                        <a:spcAft>
                          <a:spcPts val="200"/>
                        </a:spcAft>
                      </a:pPr>
                      <a:r>
                        <a:rPr lang="en-US" sz="1000" b="1" kern="800" cap="all" spc="50" dirty="0">
                          <a:solidFill>
                            <a:srgbClr val="404040"/>
                          </a:solidFill>
                          <a:latin typeface="Calibri"/>
                          <a:ea typeface="Calibri"/>
                          <a:cs typeface="Times New Roman"/>
                        </a:rPr>
                        <a:t>Sunday</a:t>
                      </a: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marL="0" marR="0" algn="ctr">
                        <a:lnSpc>
                          <a:spcPct val="115000"/>
                        </a:lnSpc>
                        <a:spcBef>
                          <a:spcPts val="200"/>
                        </a:spcBef>
                        <a:spcAft>
                          <a:spcPts val="200"/>
                        </a:spcAft>
                      </a:pPr>
                      <a:r>
                        <a:rPr lang="en-US" sz="1000" b="1" kern="800" cap="all" spc="50">
                          <a:solidFill>
                            <a:srgbClr val="404040"/>
                          </a:solidFill>
                          <a:latin typeface="Calibri"/>
                          <a:ea typeface="Calibri"/>
                          <a:cs typeface="Times New Roman"/>
                        </a:rPr>
                        <a:t>Monday</a:t>
                      </a: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marL="0" marR="0" algn="ctr">
                        <a:lnSpc>
                          <a:spcPct val="115000"/>
                        </a:lnSpc>
                        <a:spcBef>
                          <a:spcPts val="200"/>
                        </a:spcBef>
                        <a:spcAft>
                          <a:spcPts val="200"/>
                        </a:spcAft>
                      </a:pPr>
                      <a:r>
                        <a:rPr lang="en-US" sz="1000" b="1" kern="800" cap="all" spc="50">
                          <a:solidFill>
                            <a:srgbClr val="404040"/>
                          </a:solidFill>
                          <a:latin typeface="Calibri"/>
                          <a:ea typeface="Calibri"/>
                          <a:cs typeface="Times New Roman"/>
                        </a:rPr>
                        <a:t>Tuesday</a:t>
                      </a: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marL="0" marR="0" algn="ctr">
                        <a:lnSpc>
                          <a:spcPct val="115000"/>
                        </a:lnSpc>
                        <a:spcBef>
                          <a:spcPts val="200"/>
                        </a:spcBef>
                        <a:spcAft>
                          <a:spcPts val="200"/>
                        </a:spcAft>
                      </a:pPr>
                      <a:r>
                        <a:rPr lang="en-US" sz="1000" b="1" kern="800" cap="all" spc="50">
                          <a:solidFill>
                            <a:srgbClr val="404040"/>
                          </a:solidFill>
                          <a:latin typeface="Calibri"/>
                          <a:ea typeface="Calibri"/>
                          <a:cs typeface="Times New Roman"/>
                        </a:rPr>
                        <a:t>Wednesday</a:t>
                      </a: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marL="0" marR="0" algn="ctr">
                        <a:lnSpc>
                          <a:spcPct val="115000"/>
                        </a:lnSpc>
                        <a:spcBef>
                          <a:spcPts val="200"/>
                        </a:spcBef>
                        <a:spcAft>
                          <a:spcPts val="200"/>
                        </a:spcAft>
                      </a:pPr>
                      <a:r>
                        <a:rPr lang="en-US" sz="1000" b="1" kern="800" cap="all" spc="50">
                          <a:solidFill>
                            <a:srgbClr val="404040"/>
                          </a:solidFill>
                          <a:latin typeface="Calibri"/>
                          <a:ea typeface="Calibri"/>
                          <a:cs typeface="Times New Roman"/>
                        </a:rPr>
                        <a:t>Thursday</a:t>
                      </a: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marL="0" marR="0" algn="ctr">
                        <a:lnSpc>
                          <a:spcPct val="115000"/>
                        </a:lnSpc>
                        <a:spcBef>
                          <a:spcPts val="200"/>
                        </a:spcBef>
                        <a:spcAft>
                          <a:spcPts val="200"/>
                        </a:spcAft>
                      </a:pPr>
                      <a:r>
                        <a:rPr lang="en-US" sz="1000" b="1" kern="800" cap="all" spc="50">
                          <a:solidFill>
                            <a:srgbClr val="404040"/>
                          </a:solidFill>
                          <a:latin typeface="Calibri"/>
                          <a:ea typeface="Calibri"/>
                          <a:cs typeface="Times New Roman"/>
                        </a:rPr>
                        <a:t>Friday</a:t>
                      </a: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marL="0" marR="0" algn="ctr">
                        <a:lnSpc>
                          <a:spcPct val="115000"/>
                        </a:lnSpc>
                        <a:spcBef>
                          <a:spcPts val="200"/>
                        </a:spcBef>
                        <a:spcAft>
                          <a:spcPts val="200"/>
                        </a:spcAft>
                      </a:pPr>
                      <a:r>
                        <a:rPr lang="en-US" sz="1000" b="1" kern="800" cap="all" spc="50">
                          <a:solidFill>
                            <a:srgbClr val="404040"/>
                          </a:solidFill>
                          <a:latin typeface="Calibri"/>
                          <a:ea typeface="Calibri"/>
                          <a:cs typeface="Times New Roman"/>
                        </a:rPr>
                        <a:t>Saturday</a:t>
                      </a: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extLst>
                  <a:ext uri="{0D108BD9-81ED-4DB2-BD59-A6C34878D82A}">
                    <a16:rowId xmlns="" xmlns:a16="http://schemas.microsoft.com/office/drawing/2014/main" val="10000"/>
                  </a:ext>
                </a:extLst>
              </a:tr>
              <a:tr h="292803">
                <a:tc>
                  <a:txBody>
                    <a:bodyPr/>
                    <a:lstStyle/>
                    <a:p>
                      <a:pPr marL="0" marR="0">
                        <a:lnSpc>
                          <a:spcPct val="115000"/>
                        </a:lnSpc>
                        <a:spcBef>
                          <a:spcPts val="200"/>
                        </a:spcBef>
                        <a:spcAft>
                          <a:spcPts val="200"/>
                        </a:spcAft>
                      </a:pPr>
                      <a:endParaRPr lang="en-US" sz="1200" kern="80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pPr marL="0" marR="0">
                        <a:lnSpc>
                          <a:spcPct val="115000"/>
                        </a:lnSpc>
                        <a:spcBef>
                          <a:spcPts val="200"/>
                        </a:spcBef>
                        <a:spcAft>
                          <a:spcPts val="200"/>
                        </a:spcAft>
                      </a:pPr>
                      <a:endParaRPr lang="en-US" sz="1200" kern="800" dirty="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pPr marL="0" marR="0">
                        <a:lnSpc>
                          <a:spcPct val="115000"/>
                        </a:lnSpc>
                        <a:spcBef>
                          <a:spcPts val="200"/>
                        </a:spcBef>
                        <a:spcAft>
                          <a:spcPts val="200"/>
                        </a:spcAft>
                      </a:pPr>
                      <a:endParaRPr lang="en-US" sz="1200" kern="80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pPr marL="0" marR="0">
                        <a:lnSpc>
                          <a:spcPct val="115000"/>
                        </a:lnSpc>
                        <a:spcBef>
                          <a:spcPts val="200"/>
                        </a:spcBef>
                        <a:spcAft>
                          <a:spcPts val="200"/>
                        </a:spcAft>
                      </a:pPr>
                      <a:endParaRPr lang="en-US" sz="1200" kern="800" dirty="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pPr marL="0" marR="0">
                        <a:lnSpc>
                          <a:spcPct val="115000"/>
                        </a:lnSpc>
                        <a:spcBef>
                          <a:spcPts val="200"/>
                        </a:spcBef>
                        <a:spcAft>
                          <a:spcPts val="200"/>
                        </a:spcAft>
                      </a:pPr>
                      <a:endParaRPr lang="en-US" sz="1200" kern="80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pPr marL="0" marR="0">
                        <a:lnSpc>
                          <a:spcPct val="115000"/>
                        </a:lnSpc>
                        <a:spcBef>
                          <a:spcPts val="200"/>
                        </a:spcBef>
                        <a:spcAft>
                          <a:spcPts val="200"/>
                        </a:spcAft>
                      </a:pPr>
                      <a:endParaRPr lang="en-US" sz="1200" kern="80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pPr marL="0" marR="0">
                        <a:lnSpc>
                          <a:spcPct val="115000"/>
                        </a:lnSpc>
                        <a:spcBef>
                          <a:spcPts val="200"/>
                        </a:spcBef>
                        <a:spcAft>
                          <a:spcPts val="200"/>
                        </a:spcAft>
                      </a:pPr>
                      <a:endParaRPr lang="en-US" sz="1200" kern="80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extLst>
                  <a:ext uri="{0D108BD9-81ED-4DB2-BD59-A6C34878D82A}">
                    <a16:rowId xmlns="" xmlns:a16="http://schemas.microsoft.com/office/drawing/2014/main" val="10001"/>
                  </a:ext>
                </a:extLst>
              </a:tr>
              <a:tr h="505085">
                <a:tc>
                  <a:txBody>
                    <a:bodyPr/>
                    <a:lstStyle/>
                    <a:p>
                      <a:pPr marL="0" marR="0">
                        <a:lnSpc>
                          <a:spcPct val="115000"/>
                        </a:lnSpc>
                        <a:spcBef>
                          <a:spcPts val="200"/>
                        </a:spcBef>
                        <a:spcAft>
                          <a:spcPts val="200"/>
                        </a:spcAft>
                      </a:pPr>
                      <a:endParaRPr lang="en-US" sz="900" kern="800" dirty="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tc>
                  <a:txBody>
                    <a:bodyPr/>
                    <a:lstStyle/>
                    <a:p>
                      <a:pPr marL="0" marR="0">
                        <a:lnSpc>
                          <a:spcPct val="115000"/>
                        </a:lnSpc>
                        <a:spcBef>
                          <a:spcPts val="200"/>
                        </a:spcBef>
                        <a:spcAft>
                          <a:spcPts val="200"/>
                        </a:spcAft>
                      </a:pPr>
                      <a:endParaRPr lang="en-US" sz="900" kern="80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tc>
                  <a:txBody>
                    <a:bodyPr/>
                    <a:lstStyle/>
                    <a:p>
                      <a:pPr marL="0" marR="0">
                        <a:lnSpc>
                          <a:spcPct val="115000"/>
                        </a:lnSpc>
                        <a:spcBef>
                          <a:spcPts val="200"/>
                        </a:spcBef>
                        <a:spcAft>
                          <a:spcPts val="200"/>
                        </a:spcAft>
                      </a:pPr>
                      <a:endParaRPr lang="en-US" sz="900" kern="80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tc>
                  <a:txBody>
                    <a:bodyPr/>
                    <a:lstStyle/>
                    <a:p>
                      <a:pPr marL="0" marR="0">
                        <a:lnSpc>
                          <a:spcPct val="115000"/>
                        </a:lnSpc>
                        <a:spcBef>
                          <a:spcPts val="200"/>
                        </a:spcBef>
                        <a:spcAft>
                          <a:spcPts val="200"/>
                        </a:spcAft>
                      </a:pPr>
                      <a:endParaRPr lang="en-US" sz="900" kern="800" dirty="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tc>
                  <a:txBody>
                    <a:bodyPr/>
                    <a:lstStyle/>
                    <a:p>
                      <a:pPr marL="0" marR="0">
                        <a:lnSpc>
                          <a:spcPct val="115000"/>
                        </a:lnSpc>
                        <a:spcBef>
                          <a:spcPts val="200"/>
                        </a:spcBef>
                        <a:spcAft>
                          <a:spcPts val="200"/>
                        </a:spcAft>
                      </a:pPr>
                      <a:endParaRPr lang="en-US" sz="900" kern="800" dirty="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tc>
                  <a:txBody>
                    <a:bodyPr/>
                    <a:lstStyle/>
                    <a:p>
                      <a:pPr marL="0" marR="0">
                        <a:lnSpc>
                          <a:spcPct val="115000"/>
                        </a:lnSpc>
                        <a:spcBef>
                          <a:spcPts val="200"/>
                        </a:spcBef>
                        <a:spcAft>
                          <a:spcPts val="200"/>
                        </a:spcAft>
                      </a:pPr>
                      <a:endParaRPr lang="en-US" sz="900" kern="800" dirty="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tc>
                  <a:txBody>
                    <a:bodyPr/>
                    <a:lstStyle/>
                    <a:p>
                      <a:pPr marL="0" marR="0">
                        <a:lnSpc>
                          <a:spcPct val="115000"/>
                        </a:lnSpc>
                        <a:spcBef>
                          <a:spcPts val="200"/>
                        </a:spcBef>
                        <a:spcAft>
                          <a:spcPts val="200"/>
                        </a:spcAft>
                      </a:pPr>
                      <a:endParaRPr lang="en-US" sz="900" kern="80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extLst>
                  <a:ext uri="{0D108BD9-81ED-4DB2-BD59-A6C34878D82A}">
                    <a16:rowId xmlns="" xmlns:a16="http://schemas.microsoft.com/office/drawing/2014/main" val="10002"/>
                  </a:ext>
                </a:extLst>
              </a:tr>
              <a:tr h="292803">
                <a:tc>
                  <a:txBody>
                    <a:bodyPr/>
                    <a:lstStyle/>
                    <a:p>
                      <a:pPr marL="0" marR="0">
                        <a:lnSpc>
                          <a:spcPct val="115000"/>
                        </a:lnSpc>
                        <a:spcBef>
                          <a:spcPts val="200"/>
                        </a:spcBef>
                        <a:spcAft>
                          <a:spcPts val="200"/>
                        </a:spcAft>
                      </a:pPr>
                      <a:endParaRPr lang="en-US" sz="1200" kern="800" dirty="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pPr marL="0" marR="0">
                        <a:lnSpc>
                          <a:spcPct val="115000"/>
                        </a:lnSpc>
                        <a:spcBef>
                          <a:spcPts val="200"/>
                        </a:spcBef>
                        <a:spcAft>
                          <a:spcPts val="200"/>
                        </a:spcAft>
                      </a:pPr>
                      <a:endParaRPr lang="en-US" sz="1200" kern="80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pPr marL="0" marR="0">
                        <a:lnSpc>
                          <a:spcPct val="115000"/>
                        </a:lnSpc>
                        <a:spcBef>
                          <a:spcPts val="200"/>
                        </a:spcBef>
                        <a:spcAft>
                          <a:spcPts val="200"/>
                        </a:spcAft>
                      </a:pPr>
                      <a:endParaRPr lang="en-US" sz="1200" kern="80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pPr marL="0" marR="0">
                        <a:lnSpc>
                          <a:spcPct val="115000"/>
                        </a:lnSpc>
                        <a:spcBef>
                          <a:spcPts val="200"/>
                        </a:spcBef>
                        <a:spcAft>
                          <a:spcPts val="200"/>
                        </a:spcAft>
                      </a:pPr>
                      <a:endParaRPr lang="en-US" sz="1200" kern="80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pPr marL="0" marR="0">
                        <a:lnSpc>
                          <a:spcPct val="115000"/>
                        </a:lnSpc>
                        <a:spcBef>
                          <a:spcPts val="200"/>
                        </a:spcBef>
                        <a:spcAft>
                          <a:spcPts val="200"/>
                        </a:spcAft>
                      </a:pPr>
                      <a:endParaRPr lang="en-US" sz="1200" kern="800" dirty="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pPr marL="0" marR="0">
                        <a:lnSpc>
                          <a:spcPct val="115000"/>
                        </a:lnSpc>
                        <a:spcBef>
                          <a:spcPts val="200"/>
                        </a:spcBef>
                        <a:spcAft>
                          <a:spcPts val="200"/>
                        </a:spcAft>
                      </a:pPr>
                      <a:endParaRPr lang="en-US" sz="1200" kern="80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pPr marL="0" marR="0">
                        <a:lnSpc>
                          <a:spcPct val="115000"/>
                        </a:lnSpc>
                        <a:spcBef>
                          <a:spcPts val="200"/>
                        </a:spcBef>
                        <a:spcAft>
                          <a:spcPts val="200"/>
                        </a:spcAft>
                      </a:pPr>
                      <a:endParaRPr lang="en-US" sz="1200" kern="80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extLst>
                  <a:ext uri="{0D108BD9-81ED-4DB2-BD59-A6C34878D82A}">
                    <a16:rowId xmlns="" xmlns:a16="http://schemas.microsoft.com/office/drawing/2014/main" val="10003"/>
                  </a:ext>
                </a:extLst>
              </a:tr>
              <a:tr h="488005">
                <a:tc>
                  <a:txBody>
                    <a:bodyPr/>
                    <a:lstStyle/>
                    <a:p>
                      <a:pPr marL="0" marR="0">
                        <a:lnSpc>
                          <a:spcPct val="115000"/>
                        </a:lnSpc>
                        <a:spcBef>
                          <a:spcPts val="200"/>
                        </a:spcBef>
                        <a:spcAft>
                          <a:spcPts val="200"/>
                        </a:spcAft>
                      </a:pPr>
                      <a:endParaRPr lang="en-US" sz="900" kern="800" dirty="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tc>
                  <a:txBody>
                    <a:bodyPr/>
                    <a:lstStyle/>
                    <a:p>
                      <a:pPr marL="0" marR="0">
                        <a:lnSpc>
                          <a:spcPct val="115000"/>
                        </a:lnSpc>
                        <a:spcBef>
                          <a:spcPts val="200"/>
                        </a:spcBef>
                        <a:spcAft>
                          <a:spcPts val="200"/>
                        </a:spcAft>
                      </a:pPr>
                      <a:endParaRPr lang="en-US" sz="900" kern="800" dirty="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tc>
                  <a:txBody>
                    <a:bodyPr/>
                    <a:lstStyle/>
                    <a:p>
                      <a:pPr marL="0" marR="0">
                        <a:lnSpc>
                          <a:spcPct val="115000"/>
                        </a:lnSpc>
                        <a:spcBef>
                          <a:spcPts val="200"/>
                        </a:spcBef>
                        <a:spcAft>
                          <a:spcPts val="200"/>
                        </a:spcAft>
                      </a:pPr>
                      <a:endParaRPr lang="en-US" sz="900" kern="80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tc>
                  <a:txBody>
                    <a:bodyPr/>
                    <a:lstStyle/>
                    <a:p>
                      <a:pPr marL="0" marR="0">
                        <a:lnSpc>
                          <a:spcPct val="115000"/>
                        </a:lnSpc>
                        <a:spcBef>
                          <a:spcPts val="200"/>
                        </a:spcBef>
                        <a:spcAft>
                          <a:spcPts val="200"/>
                        </a:spcAft>
                      </a:pPr>
                      <a:endParaRPr lang="en-US" sz="900" kern="80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tc>
                  <a:txBody>
                    <a:bodyPr/>
                    <a:lstStyle/>
                    <a:p>
                      <a:pPr marL="0" marR="0">
                        <a:lnSpc>
                          <a:spcPct val="115000"/>
                        </a:lnSpc>
                        <a:spcBef>
                          <a:spcPts val="200"/>
                        </a:spcBef>
                        <a:spcAft>
                          <a:spcPts val="200"/>
                        </a:spcAft>
                      </a:pPr>
                      <a:endParaRPr lang="en-US" sz="900" kern="800" dirty="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tc>
                  <a:txBody>
                    <a:bodyPr/>
                    <a:lstStyle/>
                    <a:p>
                      <a:pPr marL="0" marR="0">
                        <a:lnSpc>
                          <a:spcPct val="115000"/>
                        </a:lnSpc>
                        <a:spcBef>
                          <a:spcPts val="200"/>
                        </a:spcBef>
                        <a:spcAft>
                          <a:spcPts val="200"/>
                        </a:spcAft>
                      </a:pPr>
                      <a:endParaRPr lang="en-US" sz="900" kern="80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tc>
                  <a:txBody>
                    <a:bodyPr/>
                    <a:lstStyle/>
                    <a:p>
                      <a:pPr marL="0" marR="0">
                        <a:lnSpc>
                          <a:spcPct val="115000"/>
                        </a:lnSpc>
                        <a:spcBef>
                          <a:spcPts val="200"/>
                        </a:spcBef>
                        <a:spcAft>
                          <a:spcPts val="200"/>
                        </a:spcAft>
                      </a:pPr>
                      <a:endParaRPr lang="en-US" sz="900" kern="80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extLst>
                  <a:ext uri="{0D108BD9-81ED-4DB2-BD59-A6C34878D82A}">
                    <a16:rowId xmlns="" xmlns:a16="http://schemas.microsoft.com/office/drawing/2014/main" val="10004"/>
                  </a:ext>
                </a:extLst>
              </a:tr>
              <a:tr h="292803">
                <a:tc>
                  <a:txBody>
                    <a:bodyPr/>
                    <a:lstStyle/>
                    <a:p>
                      <a:pPr marL="0" marR="0">
                        <a:lnSpc>
                          <a:spcPct val="115000"/>
                        </a:lnSpc>
                        <a:spcBef>
                          <a:spcPts val="200"/>
                        </a:spcBef>
                        <a:spcAft>
                          <a:spcPts val="200"/>
                        </a:spcAft>
                      </a:pPr>
                      <a:endParaRPr lang="en-US" sz="1200" kern="80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pPr marL="0" marR="0">
                        <a:lnSpc>
                          <a:spcPct val="115000"/>
                        </a:lnSpc>
                        <a:spcBef>
                          <a:spcPts val="200"/>
                        </a:spcBef>
                        <a:spcAft>
                          <a:spcPts val="200"/>
                        </a:spcAft>
                      </a:pPr>
                      <a:endParaRPr lang="en-US" sz="1200" kern="800" dirty="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pPr marL="0" marR="0">
                        <a:lnSpc>
                          <a:spcPct val="115000"/>
                        </a:lnSpc>
                        <a:spcBef>
                          <a:spcPts val="200"/>
                        </a:spcBef>
                        <a:spcAft>
                          <a:spcPts val="200"/>
                        </a:spcAft>
                      </a:pPr>
                      <a:endParaRPr lang="en-US" sz="1200" kern="80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pPr marL="0" marR="0">
                        <a:lnSpc>
                          <a:spcPct val="115000"/>
                        </a:lnSpc>
                        <a:spcBef>
                          <a:spcPts val="200"/>
                        </a:spcBef>
                        <a:spcAft>
                          <a:spcPts val="200"/>
                        </a:spcAft>
                      </a:pPr>
                      <a:endParaRPr lang="en-US" sz="1200" kern="800" dirty="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pPr marL="0" marR="0">
                        <a:lnSpc>
                          <a:spcPct val="115000"/>
                        </a:lnSpc>
                        <a:spcBef>
                          <a:spcPts val="200"/>
                        </a:spcBef>
                        <a:spcAft>
                          <a:spcPts val="200"/>
                        </a:spcAft>
                      </a:pPr>
                      <a:endParaRPr lang="en-US" sz="1200" kern="800" dirty="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pPr marL="0" marR="0">
                        <a:lnSpc>
                          <a:spcPct val="115000"/>
                        </a:lnSpc>
                        <a:spcBef>
                          <a:spcPts val="200"/>
                        </a:spcBef>
                        <a:spcAft>
                          <a:spcPts val="200"/>
                        </a:spcAft>
                      </a:pPr>
                      <a:endParaRPr lang="en-US" sz="1200" kern="80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pPr marL="0" marR="0">
                        <a:lnSpc>
                          <a:spcPct val="115000"/>
                        </a:lnSpc>
                        <a:spcBef>
                          <a:spcPts val="200"/>
                        </a:spcBef>
                        <a:spcAft>
                          <a:spcPts val="200"/>
                        </a:spcAft>
                      </a:pPr>
                      <a:endParaRPr lang="en-US" sz="1200" kern="80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extLst>
                  <a:ext uri="{0D108BD9-81ED-4DB2-BD59-A6C34878D82A}">
                    <a16:rowId xmlns="" xmlns:a16="http://schemas.microsoft.com/office/drawing/2014/main" val="10005"/>
                  </a:ext>
                </a:extLst>
              </a:tr>
              <a:tr h="505085">
                <a:tc>
                  <a:txBody>
                    <a:bodyPr/>
                    <a:lstStyle/>
                    <a:p>
                      <a:pPr marL="0" marR="0">
                        <a:lnSpc>
                          <a:spcPct val="115000"/>
                        </a:lnSpc>
                        <a:spcBef>
                          <a:spcPts val="200"/>
                        </a:spcBef>
                        <a:spcAft>
                          <a:spcPts val="200"/>
                        </a:spcAft>
                      </a:pPr>
                      <a:endParaRPr lang="en-US" sz="900" kern="80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tc>
                  <a:txBody>
                    <a:bodyPr/>
                    <a:lstStyle/>
                    <a:p>
                      <a:pPr marL="0" marR="0">
                        <a:lnSpc>
                          <a:spcPct val="115000"/>
                        </a:lnSpc>
                        <a:spcBef>
                          <a:spcPts val="200"/>
                        </a:spcBef>
                        <a:spcAft>
                          <a:spcPts val="200"/>
                        </a:spcAft>
                      </a:pPr>
                      <a:endParaRPr lang="en-US" sz="900" kern="800" dirty="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tc>
                  <a:txBody>
                    <a:bodyPr/>
                    <a:lstStyle/>
                    <a:p>
                      <a:pPr marL="0" marR="0">
                        <a:lnSpc>
                          <a:spcPct val="115000"/>
                        </a:lnSpc>
                        <a:spcBef>
                          <a:spcPts val="200"/>
                        </a:spcBef>
                        <a:spcAft>
                          <a:spcPts val="200"/>
                        </a:spcAft>
                      </a:pPr>
                      <a:endParaRPr lang="en-US" sz="900" kern="80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tc>
                  <a:txBody>
                    <a:bodyPr/>
                    <a:lstStyle/>
                    <a:p>
                      <a:pPr marL="0" marR="0">
                        <a:lnSpc>
                          <a:spcPct val="115000"/>
                        </a:lnSpc>
                        <a:spcBef>
                          <a:spcPts val="200"/>
                        </a:spcBef>
                        <a:spcAft>
                          <a:spcPts val="200"/>
                        </a:spcAft>
                      </a:pPr>
                      <a:endParaRPr lang="en-US" sz="900" kern="800" dirty="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tc>
                  <a:txBody>
                    <a:bodyPr/>
                    <a:lstStyle/>
                    <a:p>
                      <a:pPr marL="0" marR="0">
                        <a:lnSpc>
                          <a:spcPct val="115000"/>
                        </a:lnSpc>
                        <a:spcBef>
                          <a:spcPts val="200"/>
                        </a:spcBef>
                        <a:spcAft>
                          <a:spcPts val="200"/>
                        </a:spcAft>
                      </a:pPr>
                      <a:endParaRPr lang="en-US" sz="900" kern="800" dirty="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tc>
                  <a:txBody>
                    <a:bodyPr/>
                    <a:lstStyle/>
                    <a:p>
                      <a:pPr marL="0" marR="0">
                        <a:lnSpc>
                          <a:spcPct val="115000"/>
                        </a:lnSpc>
                        <a:spcBef>
                          <a:spcPts val="200"/>
                        </a:spcBef>
                        <a:spcAft>
                          <a:spcPts val="200"/>
                        </a:spcAft>
                      </a:pPr>
                      <a:endParaRPr lang="en-US" sz="900" kern="80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tc>
                  <a:txBody>
                    <a:bodyPr/>
                    <a:lstStyle/>
                    <a:p>
                      <a:pPr marL="0" marR="0">
                        <a:lnSpc>
                          <a:spcPct val="115000"/>
                        </a:lnSpc>
                        <a:spcBef>
                          <a:spcPts val="200"/>
                        </a:spcBef>
                        <a:spcAft>
                          <a:spcPts val="200"/>
                        </a:spcAft>
                      </a:pPr>
                      <a:endParaRPr lang="en-US" sz="900" kern="80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extLst>
                  <a:ext uri="{0D108BD9-81ED-4DB2-BD59-A6C34878D82A}">
                    <a16:rowId xmlns="" xmlns:a16="http://schemas.microsoft.com/office/drawing/2014/main" val="10006"/>
                  </a:ext>
                </a:extLst>
              </a:tr>
              <a:tr h="292803">
                <a:tc>
                  <a:txBody>
                    <a:bodyPr/>
                    <a:lstStyle/>
                    <a:p>
                      <a:pPr marL="0" marR="0">
                        <a:lnSpc>
                          <a:spcPct val="115000"/>
                        </a:lnSpc>
                        <a:spcBef>
                          <a:spcPts val="200"/>
                        </a:spcBef>
                        <a:spcAft>
                          <a:spcPts val="200"/>
                        </a:spcAft>
                      </a:pPr>
                      <a:endParaRPr lang="en-US" sz="1200" kern="80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pPr marL="0" marR="0">
                        <a:lnSpc>
                          <a:spcPct val="115000"/>
                        </a:lnSpc>
                        <a:spcBef>
                          <a:spcPts val="200"/>
                        </a:spcBef>
                        <a:spcAft>
                          <a:spcPts val="200"/>
                        </a:spcAft>
                      </a:pPr>
                      <a:endParaRPr lang="en-US" sz="1200" kern="800" dirty="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pPr marL="0" marR="0">
                        <a:lnSpc>
                          <a:spcPct val="115000"/>
                        </a:lnSpc>
                        <a:spcBef>
                          <a:spcPts val="200"/>
                        </a:spcBef>
                        <a:spcAft>
                          <a:spcPts val="200"/>
                        </a:spcAft>
                      </a:pPr>
                      <a:endParaRPr lang="en-US" sz="1200" kern="80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pPr marL="0" marR="0">
                        <a:lnSpc>
                          <a:spcPct val="115000"/>
                        </a:lnSpc>
                        <a:spcBef>
                          <a:spcPts val="200"/>
                        </a:spcBef>
                        <a:spcAft>
                          <a:spcPts val="200"/>
                        </a:spcAft>
                      </a:pPr>
                      <a:endParaRPr lang="en-US" sz="1200" kern="80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pPr marL="0" marR="0">
                        <a:lnSpc>
                          <a:spcPct val="115000"/>
                        </a:lnSpc>
                        <a:spcBef>
                          <a:spcPts val="200"/>
                        </a:spcBef>
                        <a:spcAft>
                          <a:spcPts val="200"/>
                        </a:spcAft>
                      </a:pPr>
                      <a:endParaRPr lang="en-US" sz="1200" kern="800" dirty="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pPr marL="0" marR="0">
                        <a:lnSpc>
                          <a:spcPct val="115000"/>
                        </a:lnSpc>
                        <a:spcBef>
                          <a:spcPts val="200"/>
                        </a:spcBef>
                        <a:spcAft>
                          <a:spcPts val="200"/>
                        </a:spcAft>
                      </a:pPr>
                      <a:endParaRPr lang="en-US" sz="1200" kern="80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pPr marL="0" marR="0">
                        <a:lnSpc>
                          <a:spcPct val="115000"/>
                        </a:lnSpc>
                        <a:spcBef>
                          <a:spcPts val="200"/>
                        </a:spcBef>
                        <a:spcAft>
                          <a:spcPts val="200"/>
                        </a:spcAft>
                      </a:pPr>
                      <a:endParaRPr lang="en-US" sz="1200" kern="80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extLst>
                  <a:ext uri="{0D108BD9-81ED-4DB2-BD59-A6C34878D82A}">
                    <a16:rowId xmlns="" xmlns:a16="http://schemas.microsoft.com/office/drawing/2014/main" val="10007"/>
                  </a:ext>
                </a:extLst>
              </a:tr>
              <a:tr h="505085">
                <a:tc>
                  <a:txBody>
                    <a:bodyPr/>
                    <a:lstStyle/>
                    <a:p>
                      <a:pPr marL="0" marR="0">
                        <a:lnSpc>
                          <a:spcPct val="115000"/>
                        </a:lnSpc>
                        <a:spcBef>
                          <a:spcPts val="200"/>
                        </a:spcBef>
                        <a:spcAft>
                          <a:spcPts val="200"/>
                        </a:spcAft>
                      </a:pPr>
                      <a:endParaRPr lang="en-US" sz="900" kern="80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tc>
                  <a:txBody>
                    <a:bodyPr/>
                    <a:lstStyle/>
                    <a:p>
                      <a:pPr marL="0" marR="0">
                        <a:lnSpc>
                          <a:spcPct val="115000"/>
                        </a:lnSpc>
                        <a:spcBef>
                          <a:spcPts val="200"/>
                        </a:spcBef>
                        <a:spcAft>
                          <a:spcPts val="200"/>
                        </a:spcAft>
                      </a:pPr>
                      <a:endParaRPr lang="en-US" sz="900" kern="800" dirty="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tc>
                  <a:txBody>
                    <a:bodyPr/>
                    <a:lstStyle/>
                    <a:p>
                      <a:pPr marL="0" marR="0">
                        <a:lnSpc>
                          <a:spcPct val="115000"/>
                        </a:lnSpc>
                        <a:spcBef>
                          <a:spcPts val="200"/>
                        </a:spcBef>
                        <a:spcAft>
                          <a:spcPts val="200"/>
                        </a:spcAft>
                      </a:pPr>
                      <a:endParaRPr lang="en-US" sz="900" kern="800" dirty="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tc>
                  <a:txBody>
                    <a:bodyPr/>
                    <a:lstStyle/>
                    <a:p>
                      <a:pPr marL="0" marR="0">
                        <a:lnSpc>
                          <a:spcPct val="115000"/>
                        </a:lnSpc>
                        <a:spcBef>
                          <a:spcPts val="200"/>
                        </a:spcBef>
                        <a:spcAft>
                          <a:spcPts val="200"/>
                        </a:spcAft>
                      </a:pPr>
                      <a:endParaRPr lang="en-US" sz="900" kern="80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tc>
                  <a:txBody>
                    <a:bodyPr/>
                    <a:lstStyle/>
                    <a:p>
                      <a:pPr marL="0" marR="0">
                        <a:lnSpc>
                          <a:spcPct val="115000"/>
                        </a:lnSpc>
                        <a:spcBef>
                          <a:spcPts val="200"/>
                        </a:spcBef>
                        <a:spcAft>
                          <a:spcPts val="200"/>
                        </a:spcAft>
                      </a:pPr>
                      <a:endParaRPr lang="en-US" sz="900" kern="800" dirty="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tc>
                  <a:txBody>
                    <a:bodyPr/>
                    <a:lstStyle/>
                    <a:p>
                      <a:pPr marL="0" marR="0">
                        <a:lnSpc>
                          <a:spcPct val="115000"/>
                        </a:lnSpc>
                        <a:spcBef>
                          <a:spcPts val="200"/>
                        </a:spcBef>
                        <a:spcAft>
                          <a:spcPts val="200"/>
                        </a:spcAft>
                      </a:pPr>
                      <a:endParaRPr lang="en-US" sz="900" kern="800" dirty="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tc>
                  <a:txBody>
                    <a:bodyPr/>
                    <a:lstStyle/>
                    <a:p>
                      <a:pPr marL="0" marR="0">
                        <a:lnSpc>
                          <a:spcPct val="115000"/>
                        </a:lnSpc>
                        <a:spcBef>
                          <a:spcPts val="200"/>
                        </a:spcBef>
                        <a:spcAft>
                          <a:spcPts val="200"/>
                        </a:spcAft>
                      </a:pPr>
                      <a:endParaRPr lang="en-US" sz="900" kern="800" dirty="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extLst>
                  <a:ext uri="{0D108BD9-81ED-4DB2-BD59-A6C34878D82A}">
                    <a16:rowId xmlns="" xmlns:a16="http://schemas.microsoft.com/office/drawing/2014/main" val="10008"/>
                  </a:ext>
                </a:extLst>
              </a:tr>
              <a:tr h="292803">
                <a:tc>
                  <a:txBody>
                    <a:bodyPr/>
                    <a:lstStyle/>
                    <a:p>
                      <a:pPr marL="0" marR="0">
                        <a:lnSpc>
                          <a:spcPct val="115000"/>
                        </a:lnSpc>
                        <a:spcBef>
                          <a:spcPts val="200"/>
                        </a:spcBef>
                        <a:spcAft>
                          <a:spcPts val="200"/>
                        </a:spcAft>
                      </a:pPr>
                      <a:endParaRPr lang="en-US" sz="1200" kern="80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pPr marL="0" marR="0">
                        <a:lnSpc>
                          <a:spcPct val="115000"/>
                        </a:lnSpc>
                        <a:spcBef>
                          <a:spcPts val="200"/>
                        </a:spcBef>
                        <a:spcAft>
                          <a:spcPts val="200"/>
                        </a:spcAft>
                      </a:pPr>
                      <a:endParaRPr lang="en-US" sz="1200" kern="80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pPr marL="0" marR="0">
                        <a:lnSpc>
                          <a:spcPct val="115000"/>
                        </a:lnSpc>
                        <a:spcBef>
                          <a:spcPts val="200"/>
                        </a:spcBef>
                        <a:spcAft>
                          <a:spcPts val="200"/>
                        </a:spcAft>
                      </a:pPr>
                      <a:endParaRPr lang="en-US" sz="1200" kern="800" dirty="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pPr marL="0" marR="0">
                        <a:lnSpc>
                          <a:spcPct val="115000"/>
                        </a:lnSpc>
                        <a:spcBef>
                          <a:spcPts val="200"/>
                        </a:spcBef>
                        <a:spcAft>
                          <a:spcPts val="200"/>
                        </a:spcAft>
                      </a:pPr>
                      <a:endParaRPr lang="en-US" sz="1200" kern="80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pPr marL="0" marR="0">
                        <a:lnSpc>
                          <a:spcPct val="115000"/>
                        </a:lnSpc>
                        <a:spcBef>
                          <a:spcPts val="200"/>
                        </a:spcBef>
                        <a:spcAft>
                          <a:spcPts val="200"/>
                        </a:spcAft>
                      </a:pPr>
                      <a:endParaRPr lang="en-US" sz="1200" kern="800" dirty="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pPr marL="0" marR="0">
                        <a:lnSpc>
                          <a:spcPct val="115000"/>
                        </a:lnSpc>
                        <a:spcBef>
                          <a:spcPts val="200"/>
                        </a:spcBef>
                        <a:spcAft>
                          <a:spcPts val="200"/>
                        </a:spcAft>
                      </a:pPr>
                      <a:endParaRPr lang="en-US" sz="1200" kern="800" dirty="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pPr marL="0" marR="0">
                        <a:lnSpc>
                          <a:spcPct val="115000"/>
                        </a:lnSpc>
                        <a:spcBef>
                          <a:spcPts val="200"/>
                        </a:spcBef>
                        <a:spcAft>
                          <a:spcPts val="200"/>
                        </a:spcAft>
                      </a:pPr>
                      <a:endParaRPr lang="en-US" sz="1200" kern="80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extLst>
                  <a:ext uri="{0D108BD9-81ED-4DB2-BD59-A6C34878D82A}">
                    <a16:rowId xmlns="" xmlns:a16="http://schemas.microsoft.com/office/drawing/2014/main" val="10009"/>
                  </a:ext>
                </a:extLst>
              </a:tr>
              <a:tr h="559308">
                <a:tc>
                  <a:txBody>
                    <a:bodyPr/>
                    <a:lstStyle/>
                    <a:p>
                      <a:pPr marL="0" marR="0">
                        <a:lnSpc>
                          <a:spcPct val="115000"/>
                        </a:lnSpc>
                        <a:spcBef>
                          <a:spcPts val="200"/>
                        </a:spcBef>
                        <a:spcAft>
                          <a:spcPts val="200"/>
                        </a:spcAft>
                      </a:pPr>
                      <a:endParaRPr lang="en-US" sz="900" kern="800" dirty="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tc>
                  <a:txBody>
                    <a:bodyPr/>
                    <a:lstStyle/>
                    <a:p>
                      <a:pPr marL="0" marR="0">
                        <a:lnSpc>
                          <a:spcPct val="115000"/>
                        </a:lnSpc>
                        <a:spcBef>
                          <a:spcPts val="200"/>
                        </a:spcBef>
                        <a:spcAft>
                          <a:spcPts val="200"/>
                        </a:spcAft>
                      </a:pPr>
                      <a:endParaRPr lang="en-US" sz="900" kern="800" dirty="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tc>
                  <a:txBody>
                    <a:bodyPr/>
                    <a:lstStyle/>
                    <a:p>
                      <a:pPr marL="0" marR="0">
                        <a:lnSpc>
                          <a:spcPct val="115000"/>
                        </a:lnSpc>
                        <a:spcBef>
                          <a:spcPts val="200"/>
                        </a:spcBef>
                        <a:spcAft>
                          <a:spcPts val="200"/>
                        </a:spcAft>
                      </a:pPr>
                      <a:endParaRPr lang="en-US" sz="900" kern="800" dirty="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tc>
                  <a:txBody>
                    <a:bodyPr/>
                    <a:lstStyle/>
                    <a:p>
                      <a:pPr marL="0" marR="0">
                        <a:lnSpc>
                          <a:spcPct val="115000"/>
                        </a:lnSpc>
                        <a:spcBef>
                          <a:spcPts val="200"/>
                        </a:spcBef>
                        <a:spcAft>
                          <a:spcPts val="200"/>
                        </a:spcAft>
                      </a:pPr>
                      <a:endParaRPr lang="en-US" sz="900" kern="80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tc>
                  <a:txBody>
                    <a:bodyPr/>
                    <a:lstStyle/>
                    <a:p>
                      <a:pPr marL="0" marR="0">
                        <a:lnSpc>
                          <a:spcPct val="115000"/>
                        </a:lnSpc>
                        <a:spcBef>
                          <a:spcPts val="200"/>
                        </a:spcBef>
                        <a:spcAft>
                          <a:spcPts val="200"/>
                        </a:spcAft>
                      </a:pPr>
                      <a:endParaRPr lang="en-US" sz="900" kern="800" dirty="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tc>
                  <a:txBody>
                    <a:bodyPr/>
                    <a:lstStyle/>
                    <a:p>
                      <a:pPr marL="0" marR="0">
                        <a:lnSpc>
                          <a:spcPct val="115000"/>
                        </a:lnSpc>
                        <a:spcBef>
                          <a:spcPts val="200"/>
                        </a:spcBef>
                        <a:spcAft>
                          <a:spcPts val="200"/>
                        </a:spcAft>
                      </a:pPr>
                      <a:endParaRPr lang="en-US" sz="900" kern="800" dirty="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tc>
                  <a:txBody>
                    <a:bodyPr/>
                    <a:lstStyle/>
                    <a:p>
                      <a:pPr marL="0" marR="0">
                        <a:lnSpc>
                          <a:spcPct val="115000"/>
                        </a:lnSpc>
                        <a:spcBef>
                          <a:spcPts val="200"/>
                        </a:spcBef>
                        <a:spcAft>
                          <a:spcPts val="200"/>
                        </a:spcAft>
                      </a:pPr>
                      <a:endParaRPr lang="en-US" sz="900" kern="800" dirty="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extLst>
                  <a:ext uri="{0D108BD9-81ED-4DB2-BD59-A6C34878D82A}">
                    <a16:rowId xmlns="" xmlns:a16="http://schemas.microsoft.com/office/drawing/2014/main" val="10010"/>
                  </a:ext>
                </a:extLst>
              </a:tr>
              <a:tr h="292803">
                <a:tc>
                  <a:txBody>
                    <a:bodyPr/>
                    <a:lstStyle/>
                    <a:p>
                      <a:pPr marL="0" marR="0">
                        <a:lnSpc>
                          <a:spcPct val="115000"/>
                        </a:lnSpc>
                        <a:spcBef>
                          <a:spcPts val="200"/>
                        </a:spcBef>
                        <a:spcAft>
                          <a:spcPts val="200"/>
                        </a:spcAft>
                      </a:pPr>
                      <a:endParaRPr lang="en-US" sz="1200" kern="80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pPr marL="0" marR="0">
                        <a:lnSpc>
                          <a:spcPct val="115000"/>
                        </a:lnSpc>
                        <a:spcBef>
                          <a:spcPts val="200"/>
                        </a:spcBef>
                        <a:spcAft>
                          <a:spcPts val="200"/>
                        </a:spcAft>
                      </a:pPr>
                      <a:endParaRPr lang="en-US" sz="1200" kern="80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pPr marL="0" marR="0">
                        <a:lnSpc>
                          <a:spcPct val="115000"/>
                        </a:lnSpc>
                        <a:spcBef>
                          <a:spcPts val="200"/>
                        </a:spcBef>
                        <a:spcAft>
                          <a:spcPts val="200"/>
                        </a:spcAft>
                      </a:pPr>
                      <a:endParaRPr lang="en-US" sz="1200" kern="800" dirty="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pPr marL="0" marR="0">
                        <a:lnSpc>
                          <a:spcPct val="115000"/>
                        </a:lnSpc>
                        <a:spcBef>
                          <a:spcPts val="200"/>
                        </a:spcBef>
                        <a:spcAft>
                          <a:spcPts val="200"/>
                        </a:spcAft>
                      </a:pPr>
                      <a:endParaRPr lang="en-US" sz="1200" kern="80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pPr marL="0" marR="0">
                        <a:lnSpc>
                          <a:spcPct val="115000"/>
                        </a:lnSpc>
                        <a:spcBef>
                          <a:spcPts val="200"/>
                        </a:spcBef>
                        <a:spcAft>
                          <a:spcPts val="200"/>
                        </a:spcAft>
                      </a:pPr>
                      <a:endParaRPr lang="en-US" sz="1200" kern="80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pPr marL="0" marR="0">
                        <a:lnSpc>
                          <a:spcPct val="115000"/>
                        </a:lnSpc>
                        <a:spcBef>
                          <a:spcPts val="200"/>
                        </a:spcBef>
                        <a:spcAft>
                          <a:spcPts val="200"/>
                        </a:spcAft>
                      </a:pPr>
                      <a:endParaRPr lang="en-US" sz="1200" kern="80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pPr marL="0" marR="0">
                        <a:lnSpc>
                          <a:spcPct val="115000"/>
                        </a:lnSpc>
                        <a:spcBef>
                          <a:spcPts val="200"/>
                        </a:spcBef>
                        <a:spcAft>
                          <a:spcPts val="200"/>
                        </a:spcAft>
                      </a:pPr>
                      <a:endParaRPr lang="en-US" sz="1200" kern="800" dirty="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extLst>
                  <a:ext uri="{0D108BD9-81ED-4DB2-BD59-A6C34878D82A}">
                    <a16:rowId xmlns="" xmlns:a16="http://schemas.microsoft.com/office/drawing/2014/main" val="10011"/>
                  </a:ext>
                </a:extLst>
              </a:tr>
              <a:tr h="488005">
                <a:tc>
                  <a:txBody>
                    <a:bodyPr/>
                    <a:lstStyle/>
                    <a:p>
                      <a:pPr marL="0" marR="0">
                        <a:lnSpc>
                          <a:spcPct val="115000"/>
                        </a:lnSpc>
                        <a:spcBef>
                          <a:spcPts val="200"/>
                        </a:spcBef>
                        <a:spcAft>
                          <a:spcPts val="200"/>
                        </a:spcAft>
                      </a:pPr>
                      <a:endParaRPr lang="en-US" sz="900" kern="80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tc>
                  <a:txBody>
                    <a:bodyPr/>
                    <a:lstStyle/>
                    <a:p>
                      <a:pPr marL="0" marR="0">
                        <a:lnSpc>
                          <a:spcPct val="115000"/>
                        </a:lnSpc>
                        <a:spcBef>
                          <a:spcPts val="200"/>
                        </a:spcBef>
                        <a:spcAft>
                          <a:spcPts val="200"/>
                        </a:spcAft>
                      </a:pPr>
                      <a:endParaRPr lang="en-US" sz="900" kern="800" dirty="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tc>
                  <a:txBody>
                    <a:bodyPr/>
                    <a:lstStyle/>
                    <a:p>
                      <a:pPr marL="0" marR="0">
                        <a:lnSpc>
                          <a:spcPct val="115000"/>
                        </a:lnSpc>
                        <a:spcBef>
                          <a:spcPts val="200"/>
                        </a:spcBef>
                        <a:spcAft>
                          <a:spcPts val="200"/>
                        </a:spcAft>
                      </a:pPr>
                      <a:endParaRPr lang="en-US" sz="900" kern="800" dirty="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tc>
                  <a:txBody>
                    <a:bodyPr/>
                    <a:lstStyle/>
                    <a:p>
                      <a:pPr marL="0" marR="0">
                        <a:lnSpc>
                          <a:spcPct val="115000"/>
                        </a:lnSpc>
                        <a:spcBef>
                          <a:spcPts val="200"/>
                        </a:spcBef>
                        <a:spcAft>
                          <a:spcPts val="200"/>
                        </a:spcAft>
                      </a:pPr>
                      <a:endParaRPr lang="en-US" sz="900" kern="80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tc>
                  <a:txBody>
                    <a:bodyPr/>
                    <a:lstStyle/>
                    <a:p>
                      <a:pPr marL="0" marR="0">
                        <a:lnSpc>
                          <a:spcPct val="115000"/>
                        </a:lnSpc>
                        <a:spcBef>
                          <a:spcPts val="200"/>
                        </a:spcBef>
                        <a:spcAft>
                          <a:spcPts val="200"/>
                        </a:spcAft>
                      </a:pPr>
                      <a:endParaRPr lang="en-US" sz="900" kern="80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tc>
                  <a:txBody>
                    <a:bodyPr/>
                    <a:lstStyle/>
                    <a:p>
                      <a:pPr marL="0" marR="0">
                        <a:lnSpc>
                          <a:spcPct val="115000"/>
                        </a:lnSpc>
                        <a:spcBef>
                          <a:spcPts val="200"/>
                        </a:spcBef>
                        <a:spcAft>
                          <a:spcPts val="200"/>
                        </a:spcAft>
                      </a:pPr>
                      <a:endParaRPr lang="en-US" sz="900" kern="80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tc>
                  <a:txBody>
                    <a:bodyPr/>
                    <a:lstStyle/>
                    <a:p>
                      <a:pPr marL="0" marR="0">
                        <a:lnSpc>
                          <a:spcPct val="115000"/>
                        </a:lnSpc>
                        <a:spcBef>
                          <a:spcPts val="200"/>
                        </a:spcBef>
                        <a:spcAft>
                          <a:spcPts val="200"/>
                        </a:spcAft>
                      </a:pPr>
                      <a:endParaRPr lang="en-US" sz="900" kern="800" dirty="0">
                        <a:solidFill>
                          <a:srgbClr val="0D0D0D"/>
                        </a:solidFill>
                        <a:latin typeface="Calibri"/>
                        <a:ea typeface="Calibri"/>
                        <a:cs typeface="Times New Roman"/>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extLst>
                  <a:ext uri="{0D108BD9-81ED-4DB2-BD59-A6C34878D82A}">
                    <a16:rowId xmlns="" xmlns:a16="http://schemas.microsoft.com/office/drawing/2014/main" val="10012"/>
                  </a:ext>
                </a:extLst>
              </a:tr>
            </a:tbl>
          </a:graphicData>
        </a:graphic>
      </p:graphicFrame>
      <p:sp>
        <p:nvSpPr>
          <p:cNvPr id="2" name="TextBox 1"/>
          <p:cNvSpPr txBox="1"/>
          <p:nvPr/>
        </p:nvSpPr>
        <p:spPr>
          <a:xfrm>
            <a:off x="1813560" y="213360"/>
            <a:ext cx="7650480" cy="707886"/>
          </a:xfrm>
          <a:prstGeom prst="rect">
            <a:avLst/>
          </a:prstGeom>
          <a:noFill/>
        </p:spPr>
        <p:txBody>
          <a:bodyPr wrap="square" rtlCol="0">
            <a:spAutoFit/>
          </a:bodyPr>
          <a:lstStyle/>
          <a:p>
            <a:pPr algn="ctr"/>
            <a:r>
              <a:rPr lang="en-US" sz="4000" b="1" dirty="0">
                <a:solidFill>
                  <a:schemeClr val="accent1"/>
                </a:solidFill>
              </a:rPr>
              <a:t>Your Campaign Calendar</a:t>
            </a:r>
          </a:p>
        </p:txBody>
      </p:sp>
      <p:pic>
        <p:nvPicPr>
          <p:cNvPr id="3" name="Picture 2" descr="aft logo.jpg"/>
          <p:cNvPicPr>
            <a:picLocks noChangeAspect="1"/>
          </p:cNvPicPr>
          <p:nvPr/>
        </p:nvPicPr>
        <p:blipFill>
          <a:blip r:embed="rId2" cstate="print"/>
          <a:stretch>
            <a:fillRect/>
          </a:stretch>
        </p:blipFill>
        <p:spPr>
          <a:xfrm>
            <a:off x="0" y="182880"/>
            <a:ext cx="1320800" cy="1244600"/>
          </a:xfrm>
          <a:prstGeom prst="rect">
            <a:avLst/>
          </a:prstGeom>
        </p:spPr>
      </p:pic>
      <p:sp>
        <p:nvSpPr>
          <p:cNvPr id="32769" name="Rectangle 1"/>
          <p:cNvSpPr>
            <a:spLocks noChangeArrowheads="1"/>
          </p:cNvSpPr>
          <p:nvPr/>
        </p:nvSpPr>
        <p:spPr bwMode="auto">
          <a:xfrm>
            <a:off x="4541520" y="1086166"/>
            <a:ext cx="2240280" cy="400110"/>
          </a:xfrm>
          <a:prstGeom prst="rect">
            <a:avLst/>
          </a:prstGeom>
          <a:noFill/>
          <a:ln w="9525">
            <a:solidFill>
              <a:schemeClr val="accent1"/>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lang="en-US" sz="2000" dirty="0" smtClean="0">
                <a:cs typeface="Arial" pitchFamily="34" charset="0"/>
              </a:rPr>
              <a:t>August</a:t>
            </a:r>
            <a:r>
              <a:rPr kumimoji="0" lang="en-US" sz="2000" i="0" u="none" strike="noStrike" cap="none" normalizeH="0" baseline="0" dirty="0" smtClean="0">
                <a:ln>
                  <a:noFill/>
                </a:ln>
                <a:solidFill>
                  <a:schemeClr val="tx1"/>
                </a:solidFill>
                <a:effectLst/>
                <a:cs typeface="Arial" pitchFamily="34" charset="0"/>
              </a:rPr>
              <a:t> </a:t>
            </a:r>
            <a:r>
              <a:rPr kumimoji="0" lang="en-US" sz="2000" i="0" u="none" strike="noStrike" cap="none" normalizeH="0" baseline="0" dirty="0">
                <a:ln>
                  <a:noFill/>
                </a:ln>
                <a:solidFill>
                  <a:schemeClr val="tx1"/>
                </a:solidFill>
                <a:effectLst/>
                <a:cs typeface="Arial" pitchFamily="34" charset="0"/>
              </a:rPr>
              <a:t>2016</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4754" name="Picture 2" descr="PE03078_"/>
          <p:cNvPicPr>
            <a:picLocks noChangeAspect="1" noChangeArrowheads="1"/>
          </p:cNvPicPr>
          <p:nvPr/>
        </p:nvPicPr>
        <p:blipFill>
          <a:blip r:embed="rId3" cstate="print">
            <a:lum bright="58000" contrast="-70000"/>
            <a:extLst>
              <a:ext uri="{28A0092B-C50C-407E-A947-70E740481C1C}">
                <a14:useLocalDpi xmlns:a14="http://schemas.microsoft.com/office/drawing/2010/main" val="0"/>
              </a:ext>
            </a:extLst>
          </a:blip>
          <a:srcRect/>
          <a:stretch>
            <a:fillRect/>
          </a:stretch>
        </p:blipFill>
        <p:spPr bwMode="auto">
          <a:xfrm>
            <a:off x="3020219" y="1255712"/>
            <a:ext cx="325437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4756" name="Text Box 4"/>
          <p:cNvSpPr txBox="1">
            <a:spLocks noChangeArrowheads="1"/>
          </p:cNvSpPr>
          <p:nvPr/>
        </p:nvSpPr>
        <p:spPr bwMode="auto">
          <a:xfrm>
            <a:off x="1017105" y="554037"/>
            <a:ext cx="81534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50000"/>
              </a:spcBef>
              <a:buFontTx/>
              <a:buNone/>
            </a:pPr>
            <a:r>
              <a:rPr lang="en-US" altLang="en-US" sz="4000" dirty="0">
                <a:solidFill>
                  <a:srgbClr val="0000CC"/>
                </a:solidFill>
                <a:latin typeface="Times New Roman" panose="02020603050405020304" pitchFamily="18" charset="0"/>
              </a:rPr>
              <a:t>This union is only as powerful as</a:t>
            </a:r>
          </a:p>
        </p:txBody>
      </p:sp>
      <p:sp>
        <p:nvSpPr>
          <p:cNvPr id="74758" name="Text Box 6"/>
          <p:cNvSpPr txBox="1">
            <a:spLocks noChangeArrowheads="1"/>
          </p:cNvSpPr>
          <p:nvPr/>
        </p:nvSpPr>
        <p:spPr bwMode="auto">
          <a:xfrm>
            <a:off x="775252" y="5310810"/>
            <a:ext cx="73152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50000"/>
              </a:spcBef>
              <a:buFontTx/>
              <a:buNone/>
            </a:pPr>
            <a:r>
              <a:rPr lang="en-US" altLang="en-US" sz="4000" dirty="0">
                <a:solidFill>
                  <a:srgbClr val="0000CC"/>
                </a:solidFill>
                <a:latin typeface="Times New Roman" panose="02020603050405020304" pitchFamily="18" charset="0"/>
              </a:rPr>
              <a:t>make it!</a:t>
            </a:r>
          </a:p>
        </p:txBody>
      </p:sp>
      <p:sp>
        <p:nvSpPr>
          <p:cNvPr id="74759" name="WordArt 7"/>
          <p:cNvSpPr>
            <a:spLocks noChangeArrowheads="1" noChangeShapeType="1" noTextEdit="1"/>
          </p:cNvSpPr>
          <p:nvPr/>
        </p:nvSpPr>
        <p:spPr bwMode="auto">
          <a:xfrm>
            <a:off x="2716212" y="2306639"/>
            <a:ext cx="3862388" cy="1733550"/>
          </a:xfrm>
          <a:prstGeom prst="rect">
            <a:avLst/>
          </a:prstGeom>
        </p:spPr>
        <p:txBody>
          <a:bodyPr wrap="none" fromWordArt="1">
            <a:prstTxWarp prst="textPlain">
              <a:avLst>
                <a:gd name="adj" fmla="val 50000"/>
              </a:avLst>
            </a:prstTxWarp>
          </a:bodyPr>
          <a:lstStyle/>
          <a:p>
            <a:pPr algn="ctr"/>
            <a:r>
              <a:rPr lang="en-US" sz="3600" kern="10" dirty="0">
                <a:ln w="19050">
                  <a:solidFill>
                    <a:schemeClr val="accent2"/>
                  </a:solidFill>
                  <a:miter lim="800000"/>
                  <a:headEnd/>
                  <a:tailEnd/>
                </a:ln>
                <a:solidFill>
                  <a:srgbClr val="FF0000"/>
                </a:solidFill>
                <a:effectLst>
                  <a:outerShdw dist="35921" dir="2700000" algn="ctr" rotWithShape="0">
                    <a:srgbClr val="990000"/>
                  </a:outerShdw>
                </a:effectLst>
                <a:latin typeface="Impact" panose="020B0806030902050204" pitchFamily="34" charset="0"/>
              </a:rPr>
              <a:t>YOU</a:t>
            </a:r>
          </a:p>
        </p:txBody>
      </p:sp>
    </p:spTree>
    <p:extLst>
      <p:ext uri="{BB962C8B-B14F-4D97-AF65-F5344CB8AC3E}">
        <p14:creationId xmlns:p14="http://schemas.microsoft.com/office/powerpoint/2010/main" val="116134445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74758"/>
                                        </p:tgtEl>
                                        <p:attrNameLst>
                                          <p:attrName>style.visibility</p:attrName>
                                        </p:attrNameLst>
                                      </p:cBhvr>
                                      <p:to>
                                        <p:strVal val="visible"/>
                                      </p:to>
                                    </p:set>
                                    <p:anim calcmode="lin" valueType="num">
                                      <p:cBhvr>
                                        <p:cTn id="7" dur="1000" fill="hold"/>
                                        <p:tgtEl>
                                          <p:spTgt spid="74758"/>
                                        </p:tgtEl>
                                        <p:attrNameLst>
                                          <p:attrName>ppt_w</p:attrName>
                                        </p:attrNameLst>
                                      </p:cBhvr>
                                      <p:tavLst>
                                        <p:tav tm="0">
                                          <p:val>
                                            <p:strVal val="#ppt_w*0.70"/>
                                          </p:val>
                                        </p:tav>
                                        <p:tav tm="100000">
                                          <p:val>
                                            <p:strVal val="#ppt_w"/>
                                          </p:val>
                                        </p:tav>
                                      </p:tavLst>
                                    </p:anim>
                                    <p:anim calcmode="lin" valueType="num">
                                      <p:cBhvr>
                                        <p:cTn id="8" dur="1000" fill="hold"/>
                                        <p:tgtEl>
                                          <p:spTgt spid="74758"/>
                                        </p:tgtEl>
                                        <p:attrNameLst>
                                          <p:attrName>ppt_h</p:attrName>
                                        </p:attrNameLst>
                                      </p:cBhvr>
                                      <p:tavLst>
                                        <p:tav tm="0">
                                          <p:val>
                                            <p:strVal val="#ppt_h"/>
                                          </p:val>
                                        </p:tav>
                                        <p:tav tm="100000">
                                          <p:val>
                                            <p:strVal val="#ppt_h"/>
                                          </p:val>
                                        </p:tav>
                                      </p:tavLst>
                                    </p:anim>
                                    <p:animEffect transition="in" filter="fade">
                                      <p:cBhvr>
                                        <p:cTn id="9" dur="1000"/>
                                        <p:tgtEl>
                                          <p:spTgt spid="747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8"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t>What We’ve Accomplished</a:t>
            </a:r>
          </a:p>
        </p:txBody>
      </p:sp>
      <p:sp>
        <p:nvSpPr>
          <p:cNvPr id="3" name="Content Placeholder 2"/>
          <p:cNvSpPr>
            <a:spLocks noGrp="1"/>
          </p:cNvSpPr>
          <p:nvPr>
            <p:ph idx="1"/>
          </p:nvPr>
        </p:nvSpPr>
        <p:spPr>
          <a:xfrm>
            <a:off x="997226" y="2194561"/>
            <a:ext cx="7855226" cy="3947160"/>
          </a:xfrm>
        </p:spPr>
        <p:txBody>
          <a:bodyPr>
            <a:noAutofit/>
          </a:bodyPr>
          <a:lstStyle/>
          <a:p>
            <a:r>
              <a:rPr lang="en-US" sz="2000" dirty="0">
                <a:solidFill>
                  <a:schemeClr val="tx1"/>
                </a:solidFill>
              </a:rPr>
              <a:t>Texas Education Code – Right to a Duty Free Lunch, Planning &amp; Prep Time, and so forth. </a:t>
            </a:r>
          </a:p>
          <a:p>
            <a:r>
              <a:rPr lang="en-US" sz="2000" dirty="0">
                <a:solidFill>
                  <a:schemeClr val="tx1"/>
                </a:solidFill>
              </a:rPr>
              <a:t>Fought off </a:t>
            </a:r>
            <a:r>
              <a:rPr lang="en-US" sz="2000" dirty="0" smtClean="0">
                <a:solidFill>
                  <a:schemeClr val="tx1"/>
                </a:solidFill>
              </a:rPr>
              <a:t>vouchers </a:t>
            </a:r>
            <a:r>
              <a:rPr lang="en-US" sz="2000" dirty="0">
                <a:solidFill>
                  <a:schemeClr val="tx1"/>
                </a:solidFill>
              </a:rPr>
              <a:t>(which would siphon money out of the public school system) for DECADES!</a:t>
            </a:r>
          </a:p>
          <a:p>
            <a:r>
              <a:rPr lang="en-US" sz="2000" dirty="0">
                <a:solidFill>
                  <a:schemeClr val="tx1"/>
                </a:solidFill>
              </a:rPr>
              <a:t>Fought for and passed Safe Schools Act (for classroom staff, as well as bus drivers)</a:t>
            </a:r>
          </a:p>
          <a:p>
            <a:r>
              <a:rPr lang="en-US" sz="2000" dirty="0">
                <a:solidFill>
                  <a:schemeClr val="tx1"/>
                </a:solidFill>
              </a:rPr>
              <a:t>Protected class size caps of 22 for K-4</a:t>
            </a:r>
            <a:r>
              <a:rPr lang="en-US" sz="2000" dirty="0" smtClean="0">
                <a:solidFill>
                  <a:schemeClr val="tx1"/>
                </a:solidFill>
              </a:rPr>
              <a:t>.</a:t>
            </a:r>
          </a:p>
          <a:p>
            <a:pPr>
              <a:buNone/>
            </a:pPr>
            <a:endParaRPr lang="en-US" sz="2000" dirty="0">
              <a:solidFill>
                <a:schemeClr val="tx1"/>
              </a:solidFill>
            </a:endParaRPr>
          </a:p>
          <a:p>
            <a:pPr>
              <a:buNone/>
            </a:pPr>
            <a:r>
              <a:rPr lang="en-US" sz="2000" dirty="0" smtClean="0">
                <a:solidFill>
                  <a:schemeClr val="tx1"/>
                </a:solidFill>
              </a:rPr>
              <a:t>    …</a:t>
            </a:r>
            <a:r>
              <a:rPr lang="en-US" sz="2000" dirty="0">
                <a:solidFill>
                  <a:schemeClr val="tx1"/>
                </a:solidFill>
              </a:rPr>
              <a:t>and we can do much more, </a:t>
            </a:r>
            <a:r>
              <a:rPr lang="en-US" sz="2000" i="1" dirty="0">
                <a:solidFill>
                  <a:schemeClr val="tx1"/>
                </a:solidFill>
              </a:rPr>
              <a:t>when we all stand together!</a:t>
            </a:r>
            <a:endParaRPr lang="en-US" sz="2000" dirty="0">
              <a:solidFill>
                <a:schemeClr val="tx1"/>
              </a:solidFill>
            </a:endParaRPr>
          </a:p>
          <a:p>
            <a:endParaRPr lang="en-US" sz="2000" dirty="0">
              <a:solidFill>
                <a:schemeClr val="tx1"/>
              </a:solidFill>
            </a:endParaRPr>
          </a:p>
        </p:txBody>
      </p:sp>
      <p:pic>
        <p:nvPicPr>
          <p:cNvPr id="5" name="Picture 4" descr="aft logo.jpg"/>
          <p:cNvPicPr>
            <a:picLocks noChangeAspect="1"/>
          </p:cNvPicPr>
          <p:nvPr/>
        </p:nvPicPr>
        <p:blipFill>
          <a:blip r:embed="rId2" cstate="print"/>
          <a:stretch>
            <a:fillRect/>
          </a:stretch>
        </p:blipFill>
        <p:spPr>
          <a:xfrm>
            <a:off x="0" y="228600"/>
            <a:ext cx="1320800" cy="1244600"/>
          </a:xfrm>
          <a:prstGeom prst="rect">
            <a:avLst/>
          </a:prstGeom>
        </p:spPr>
      </p:pic>
    </p:spTree>
    <p:extLst>
      <p:ext uri="{BB962C8B-B14F-4D97-AF65-F5344CB8AC3E}">
        <p14:creationId xmlns:p14="http://schemas.microsoft.com/office/powerpoint/2010/main" val="32224063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84584" y="383766"/>
            <a:ext cx="9631016" cy="1491416"/>
          </a:xfrm>
        </p:spPr>
        <p:txBody>
          <a:bodyPr>
            <a:normAutofit/>
          </a:bodyPr>
          <a:lstStyle/>
          <a:p>
            <a:pPr algn="ctr"/>
            <a:r>
              <a:rPr lang="en-US" sz="4000" b="1" dirty="0"/>
              <a:t>A History of Anti-Public Education Legislation</a:t>
            </a:r>
          </a:p>
        </p:txBody>
      </p:sp>
      <p:sp>
        <p:nvSpPr>
          <p:cNvPr id="3" name="Content Placeholder 2"/>
          <p:cNvSpPr>
            <a:spLocks noGrp="1"/>
          </p:cNvSpPr>
          <p:nvPr>
            <p:ph idx="1"/>
          </p:nvPr>
        </p:nvSpPr>
        <p:spPr>
          <a:xfrm>
            <a:off x="336606" y="2011680"/>
            <a:ext cx="7749303" cy="4363720"/>
          </a:xfrm>
        </p:spPr>
        <p:txBody>
          <a:bodyPr>
            <a:normAutofit lnSpcReduction="10000"/>
          </a:bodyPr>
          <a:lstStyle/>
          <a:p>
            <a:r>
              <a:rPr lang="en-US" sz="2000" dirty="0">
                <a:solidFill>
                  <a:schemeClr val="tx1"/>
                </a:solidFill>
              </a:rPr>
              <a:t>SB 1968</a:t>
            </a:r>
          </a:p>
          <a:p>
            <a:pPr lvl="1"/>
            <a:r>
              <a:rPr lang="en-US" sz="2000" dirty="0">
                <a:solidFill>
                  <a:schemeClr val="tx1"/>
                </a:solidFill>
              </a:rPr>
              <a:t>Bill brought up to eliminate payroll deduction</a:t>
            </a:r>
          </a:p>
          <a:p>
            <a:pPr lvl="1"/>
            <a:r>
              <a:rPr lang="en-US" sz="2000" dirty="0">
                <a:solidFill>
                  <a:schemeClr val="tx1"/>
                </a:solidFill>
              </a:rPr>
              <a:t>Written by the same team that wrote the legislation that decimated teachers in Wisconsin</a:t>
            </a:r>
          </a:p>
          <a:p>
            <a:pPr lvl="1"/>
            <a:r>
              <a:rPr lang="en-US" sz="2000" dirty="0">
                <a:solidFill>
                  <a:schemeClr val="tx1"/>
                </a:solidFill>
              </a:rPr>
              <a:t>Was stopped… just barely.</a:t>
            </a:r>
          </a:p>
          <a:p>
            <a:r>
              <a:rPr lang="en-US" sz="2000" dirty="0">
                <a:solidFill>
                  <a:schemeClr val="tx1"/>
                </a:solidFill>
              </a:rPr>
              <a:t>Other states under attack</a:t>
            </a:r>
          </a:p>
          <a:p>
            <a:pPr lvl="1"/>
            <a:r>
              <a:rPr lang="en-US" sz="2000" dirty="0">
                <a:solidFill>
                  <a:schemeClr val="tx1"/>
                </a:solidFill>
              </a:rPr>
              <a:t>Louisiana, Missouri, Michigan…</a:t>
            </a:r>
          </a:p>
          <a:p>
            <a:r>
              <a:rPr lang="en-US" sz="2000" dirty="0">
                <a:solidFill>
                  <a:schemeClr val="tx1"/>
                </a:solidFill>
              </a:rPr>
              <a:t>....and now it’s back!</a:t>
            </a:r>
          </a:p>
          <a:p>
            <a:pPr lvl="1"/>
            <a:r>
              <a:rPr lang="en-US" sz="2000" dirty="0">
                <a:solidFill>
                  <a:schemeClr val="tx1"/>
                </a:solidFill>
              </a:rPr>
              <a:t>More to come??</a:t>
            </a:r>
          </a:p>
          <a:p>
            <a:pPr lvl="1"/>
            <a:r>
              <a:rPr lang="en-US" sz="2000" dirty="0">
                <a:solidFill>
                  <a:schemeClr val="tx1"/>
                </a:solidFill>
              </a:rPr>
              <a:t>Both the governor and lt. governor have put payroll deduction as priority for review.</a:t>
            </a:r>
          </a:p>
          <a:p>
            <a:pPr lvl="1">
              <a:buNone/>
            </a:pPr>
            <a:endParaRPr lang="en-US" sz="2000" dirty="0">
              <a:solidFill>
                <a:schemeClr val="tx1"/>
              </a:solidFill>
            </a:endParaRPr>
          </a:p>
          <a:p>
            <a:pPr lvl="1"/>
            <a:endParaRPr lang="en-US" dirty="0"/>
          </a:p>
        </p:txBody>
      </p:sp>
      <p:pic>
        <p:nvPicPr>
          <p:cNvPr id="5" name="Picture 4" descr="aft logo.jpg"/>
          <p:cNvPicPr>
            <a:picLocks noChangeAspect="1"/>
          </p:cNvPicPr>
          <p:nvPr/>
        </p:nvPicPr>
        <p:blipFill>
          <a:blip r:embed="rId2" cstate="print"/>
          <a:stretch>
            <a:fillRect/>
          </a:stretch>
        </p:blipFill>
        <p:spPr>
          <a:xfrm>
            <a:off x="0" y="185420"/>
            <a:ext cx="1320800" cy="1244600"/>
          </a:xfrm>
          <a:prstGeom prst="rect">
            <a:avLst/>
          </a:prstGeom>
        </p:spPr>
      </p:pic>
      <p:pic>
        <p:nvPicPr>
          <p:cNvPr id="6" name="Picture 5" descr="C:\Users\GKirchner\AppData\Local\Microsoft\Windows\Temporary Internet Files\Content.IE5\8A2M4K16\15121229118_003862b78a_z[1].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01000" y="1430383"/>
            <a:ext cx="4191000" cy="5440680"/>
          </a:xfrm>
          <a:prstGeom prst="rect">
            <a:avLst/>
          </a:prstGeom>
          <a:noFill/>
          <a:ln>
            <a:noFill/>
          </a:ln>
        </p:spPr>
      </p:pic>
    </p:spTree>
    <p:extLst>
      <p:ext uri="{BB962C8B-B14F-4D97-AF65-F5344CB8AC3E}">
        <p14:creationId xmlns:p14="http://schemas.microsoft.com/office/powerpoint/2010/main" val="16249391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234440" y="472440"/>
            <a:ext cx="8374842" cy="1320800"/>
          </a:xfrm>
        </p:spPr>
        <p:txBody>
          <a:bodyPr>
            <a:normAutofit fontScale="90000"/>
          </a:bodyPr>
          <a:lstStyle/>
          <a:p>
            <a:pPr algn="ctr"/>
            <a:r>
              <a:rPr lang="en-US" sz="4400" b="1" dirty="0" smtClean="0"/>
              <a:t>Bank Draft: Why We Are Switching to a New System</a:t>
            </a:r>
            <a:r>
              <a:rPr lang="en-US" b="1" dirty="0"/>
              <a:t/>
            </a:r>
            <a:br>
              <a:rPr lang="en-US" b="1" dirty="0"/>
            </a:br>
            <a:endParaRPr lang="en-US" dirty="0"/>
          </a:p>
        </p:txBody>
      </p:sp>
      <p:sp>
        <p:nvSpPr>
          <p:cNvPr id="7" name="TextBox 6"/>
          <p:cNvSpPr txBox="1"/>
          <p:nvPr/>
        </p:nvSpPr>
        <p:spPr>
          <a:xfrm>
            <a:off x="1038497" y="2375263"/>
            <a:ext cx="8671560" cy="369332"/>
          </a:xfrm>
          <a:prstGeom prst="rect">
            <a:avLst/>
          </a:prstGeom>
          <a:noFill/>
        </p:spPr>
        <p:txBody>
          <a:bodyPr wrap="square" rtlCol="0">
            <a:spAutoFit/>
          </a:bodyPr>
          <a:lstStyle/>
          <a:p>
            <a:r>
              <a:rPr lang="en-US" b="1" dirty="0"/>
              <a:t> To keep each other protected from anti-union/anti-public education attacks.</a:t>
            </a:r>
          </a:p>
        </p:txBody>
      </p:sp>
      <p:sp>
        <p:nvSpPr>
          <p:cNvPr id="8" name="TextBox 7"/>
          <p:cNvSpPr txBox="1"/>
          <p:nvPr/>
        </p:nvSpPr>
        <p:spPr>
          <a:xfrm>
            <a:off x="1103812" y="2797628"/>
            <a:ext cx="8077200" cy="369332"/>
          </a:xfrm>
          <a:prstGeom prst="rect">
            <a:avLst/>
          </a:prstGeom>
          <a:noFill/>
        </p:spPr>
        <p:txBody>
          <a:bodyPr wrap="square" rtlCol="0">
            <a:spAutoFit/>
          </a:bodyPr>
          <a:lstStyle/>
          <a:p>
            <a:r>
              <a:rPr lang="en-US" b="1" dirty="0"/>
              <a:t>To have resources to fight those who want to destroy public education.</a:t>
            </a:r>
          </a:p>
        </p:txBody>
      </p:sp>
      <p:sp>
        <p:nvSpPr>
          <p:cNvPr id="10" name="TextBox 9"/>
          <p:cNvSpPr txBox="1"/>
          <p:nvPr/>
        </p:nvSpPr>
        <p:spPr>
          <a:xfrm>
            <a:off x="990600" y="3246120"/>
            <a:ext cx="8153400" cy="365760"/>
          </a:xfrm>
          <a:prstGeom prst="rect">
            <a:avLst/>
          </a:prstGeom>
          <a:noFill/>
        </p:spPr>
        <p:txBody>
          <a:bodyPr wrap="square" rtlCol="0">
            <a:spAutoFit/>
          </a:bodyPr>
          <a:lstStyle/>
          <a:p>
            <a:r>
              <a:rPr lang="en-US" b="1" dirty="0"/>
              <a:t> To ensure we have a voice in school districts and in the state house.</a:t>
            </a:r>
          </a:p>
        </p:txBody>
      </p:sp>
      <p:sp>
        <p:nvSpPr>
          <p:cNvPr id="11" name="TextBox 10"/>
          <p:cNvSpPr txBox="1"/>
          <p:nvPr/>
        </p:nvSpPr>
        <p:spPr>
          <a:xfrm>
            <a:off x="914400" y="3703320"/>
            <a:ext cx="10043160" cy="369332"/>
          </a:xfrm>
          <a:prstGeom prst="rect">
            <a:avLst/>
          </a:prstGeom>
          <a:noFill/>
        </p:spPr>
        <p:txBody>
          <a:bodyPr wrap="square" rtlCol="0">
            <a:spAutoFit/>
          </a:bodyPr>
          <a:lstStyle/>
          <a:p>
            <a:r>
              <a:rPr lang="en-US" b="1" dirty="0"/>
              <a:t>  To guard against the coming attacks against our healthcare, pensions, and charter schools.</a:t>
            </a:r>
          </a:p>
        </p:txBody>
      </p:sp>
      <p:sp>
        <p:nvSpPr>
          <p:cNvPr id="12" name="TextBox 11"/>
          <p:cNvSpPr txBox="1"/>
          <p:nvPr/>
        </p:nvSpPr>
        <p:spPr>
          <a:xfrm>
            <a:off x="1021080" y="4160520"/>
            <a:ext cx="8732520" cy="369332"/>
          </a:xfrm>
          <a:prstGeom prst="rect">
            <a:avLst/>
          </a:prstGeom>
          <a:noFill/>
        </p:spPr>
        <p:txBody>
          <a:bodyPr wrap="square" rtlCol="0">
            <a:spAutoFit/>
          </a:bodyPr>
          <a:lstStyle/>
          <a:p>
            <a:r>
              <a:rPr lang="en-US" b="1" dirty="0"/>
              <a:t>To protect our careers, lives, and families that depend on us.</a:t>
            </a:r>
          </a:p>
        </p:txBody>
      </p:sp>
      <p:sp>
        <p:nvSpPr>
          <p:cNvPr id="13" name="TextBox 12"/>
          <p:cNvSpPr txBox="1"/>
          <p:nvPr/>
        </p:nvSpPr>
        <p:spPr>
          <a:xfrm>
            <a:off x="1112520" y="4632960"/>
            <a:ext cx="9372600" cy="646331"/>
          </a:xfrm>
          <a:prstGeom prst="rect">
            <a:avLst/>
          </a:prstGeom>
          <a:noFill/>
        </p:spPr>
        <p:txBody>
          <a:bodyPr wrap="square" rtlCol="0">
            <a:spAutoFit/>
          </a:bodyPr>
          <a:lstStyle/>
          <a:p>
            <a:r>
              <a:rPr lang="en-US" b="1" dirty="0"/>
              <a:t>If we are not able to stand up and advocate for our students and our schools no one will!</a:t>
            </a:r>
          </a:p>
        </p:txBody>
      </p:sp>
      <p:pic>
        <p:nvPicPr>
          <p:cNvPr id="14" name="Picture 13" descr="aft logo.jpg"/>
          <p:cNvPicPr>
            <a:picLocks noChangeAspect="1"/>
          </p:cNvPicPr>
          <p:nvPr/>
        </p:nvPicPr>
        <p:blipFill>
          <a:blip r:embed="rId2" cstate="print"/>
          <a:stretch>
            <a:fillRect/>
          </a:stretch>
        </p:blipFill>
        <p:spPr>
          <a:xfrm>
            <a:off x="0" y="228600"/>
            <a:ext cx="1320800" cy="1244600"/>
          </a:xfrm>
          <a:prstGeom prst="rect">
            <a:avLst/>
          </a:prstGeom>
        </p:spPr>
      </p:pic>
    </p:spTree>
    <p:extLst>
      <p:ext uri="{BB962C8B-B14F-4D97-AF65-F5344CB8AC3E}">
        <p14:creationId xmlns:p14="http://schemas.microsoft.com/office/powerpoint/2010/main" val="1141485775"/>
      </p:ext>
    </p:extLst>
  </p:cSld>
  <p:clrMapOvr>
    <a:masterClrMapping/>
  </p:clrMapOvr>
  <p:transition xmlns:p14="http://schemas.microsoft.com/office/powerpoint/2010/main" advClick="0"/>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proactive 4.jpg"/>
          <p:cNvPicPr>
            <a:picLocks noChangeAspect="1"/>
          </p:cNvPicPr>
          <p:nvPr/>
        </p:nvPicPr>
        <p:blipFill>
          <a:blip r:embed="rId2" cstate="print"/>
          <a:stretch>
            <a:fillRect/>
          </a:stretch>
        </p:blipFill>
        <p:spPr>
          <a:xfrm>
            <a:off x="3749040" y="3840304"/>
            <a:ext cx="3154680" cy="3017696"/>
          </a:xfrm>
          <a:prstGeom prst="rect">
            <a:avLst/>
          </a:prstGeom>
        </p:spPr>
      </p:pic>
      <p:sp>
        <p:nvSpPr>
          <p:cNvPr id="2" name="Title 1"/>
          <p:cNvSpPr>
            <a:spLocks noGrp="1"/>
          </p:cNvSpPr>
          <p:nvPr>
            <p:ph type="title"/>
          </p:nvPr>
        </p:nvSpPr>
        <p:spPr>
          <a:xfrm>
            <a:off x="1347894" y="2225039"/>
            <a:ext cx="8596668" cy="2651761"/>
          </a:xfrm>
        </p:spPr>
        <p:txBody>
          <a:bodyPr>
            <a:normAutofit/>
          </a:bodyPr>
          <a:lstStyle/>
          <a:p>
            <a:r>
              <a:rPr lang="en-US" sz="2800" dirty="0">
                <a:solidFill>
                  <a:schemeClr val="tx1"/>
                </a:solidFill>
              </a:rPr>
              <a:t>Rather than wait for the passage of adverse legislation stripping us of payroll deduction, we have decided to empower our members to own their power and convert to alternative dues payment by bank draft.</a:t>
            </a:r>
          </a:p>
        </p:txBody>
      </p:sp>
      <p:sp>
        <p:nvSpPr>
          <p:cNvPr id="4" name="TextBox 3"/>
          <p:cNvSpPr txBox="1"/>
          <p:nvPr/>
        </p:nvSpPr>
        <p:spPr>
          <a:xfrm>
            <a:off x="1112520" y="746760"/>
            <a:ext cx="8183880" cy="707886"/>
          </a:xfrm>
          <a:prstGeom prst="rect">
            <a:avLst/>
          </a:prstGeom>
          <a:noFill/>
        </p:spPr>
        <p:txBody>
          <a:bodyPr wrap="square" rtlCol="0">
            <a:spAutoFit/>
          </a:bodyPr>
          <a:lstStyle/>
          <a:p>
            <a:pPr algn="ctr"/>
            <a:r>
              <a:rPr lang="en-US" sz="4000" b="1" dirty="0">
                <a:solidFill>
                  <a:schemeClr val="accent1"/>
                </a:solidFill>
              </a:rPr>
              <a:t>Our Message: Own Your Power</a:t>
            </a:r>
          </a:p>
        </p:txBody>
      </p:sp>
      <p:pic>
        <p:nvPicPr>
          <p:cNvPr id="5" name="Picture 4" descr="aft logo.jpg"/>
          <p:cNvPicPr>
            <a:picLocks noChangeAspect="1"/>
          </p:cNvPicPr>
          <p:nvPr/>
        </p:nvPicPr>
        <p:blipFill>
          <a:blip r:embed="rId3" cstate="print"/>
          <a:stretch>
            <a:fillRect/>
          </a:stretch>
        </p:blipFill>
        <p:spPr>
          <a:xfrm>
            <a:off x="0" y="200660"/>
            <a:ext cx="1320800" cy="12446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2648" y="600891"/>
            <a:ext cx="8596668" cy="1812835"/>
          </a:xfrm>
        </p:spPr>
        <p:txBody>
          <a:bodyPr>
            <a:noAutofit/>
          </a:bodyPr>
          <a:lstStyle/>
          <a:p>
            <a:pPr algn="ctr"/>
            <a:r>
              <a:rPr lang="en-US" sz="4000" b="1" dirty="0" smtClean="0"/>
              <a:t>What Do We Do For Back to School?</a:t>
            </a:r>
            <a:endParaRPr lang="en-US" sz="4000" b="1" dirty="0"/>
          </a:p>
        </p:txBody>
      </p:sp>
      <p:sp>
        <p:nvSpPr>
          <p:cNvPr id="3" name="TextBox 2"/>
          <p:cNvSpPr txBox="1"/>
          <p:nvPr/>
        </p:nvSpPr>
        <p:spPr>
          <a:xfrm>
            <a:off x="966650" y="1541418"/>
            <a:ext cx="8530046" cy="4801314"/>
          </a:xfrm>
          <a:prstGeom prst="rect">
            <a:avLst/>
          </a:prstGeom>
          <a:noFill/>
        </p:spPr>
        <p:txBody>
          <a:bodyPr wrap="square" rtlCol="0">
            <a:spAutoFit/>
          </a:bodyPr>
          <a:lstStyle/>
          <a:p>
            <a:r>
              <a:rPr lang="en-US" dirty="0" smtClean="0"/>
              <a:t>NTO- New Teacher Orientation, an event specially designed for new and new to the district teachers. These can range in size from a couple dozen people to several hundred.</a:t>
            </a:r>
          </a:p>
          <a:p>
            <a:endParaRPr lang="en-US" dirty="0" smtClean="0"/>
          </a:p>
          <a:p>
            <a:r>
              <a:rPr lang="en-US" dirty="0" smtClean="0"/>
              <a:t>Convocation-All employees in a district are invited. It is part orientation, training, and celebration to kick off the new year. Hundreds to thousands can attend depending on the size of the district. </a:t>
            </a:r>
          </a:p>
          <a:p>
            <a:endParaRPr lang="en-US" dirty="0" smtClean="0"/>
          </a:p>
          <a:p>
            <a:r>
              <a:rPr lang="en-US" dirty="0" smtClean="0"/>
              <a:t>Professional Developments-Mix of employees attending various trainings, size ranges from a few dozen people to several hundred.</a:t>
            </a:r>
          </a:p>
          <a:p>
            <a:endParaRPr lang="en-US" dirty="0" smtClean="0"/>
          </a:p>
          <a:p>
            <a:r>
              <a:rPr lang="en-US" dirty="0" smtClean="0"/>
              <a:t>Employee Fairs-These are setup as vender fairs and are usually very large. Employees come through in waves and things move very quickly. A wide variety of organizations and business can setup at a fair, all vying for attention.</a:t>
            </a:r>
          </a:p>
          <a:p>
            <a:endParaRPr lang="en-US" dirty="0" smtClean="0"/>
          </a:p>
          <a:p>
            <a:r>
              <a:rPr lang="en-US" dirty="0" smtClean="0"/>
              <a:t>We also attend employee breakfasts, clinics and anything else the district will let us into.</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0680" y="609600"/>
            <a:ext cx="6370320" cy="1320800"/>
          </a:xfrm>
        </p:spPr>
        <p:txBody>
          <a:bodyPr>
            <a:normAutofit/>
          </a:bodyPr>
          <a:lstStyle/>
          <a:p>
            <a:pPr algn="ctr"/>
            <a:r>
              <a:rPr lang="en-US" sz="4000" b="1" dirty="0"/>
              <a:t>Campaign Goals</a:t>
            </a:r>
          </a:p>
        </p:txBody>
      </p:sp>
      <p:sp>
        <p:nvSpPr>
          <p:cNvPr id="3" name="Content Placeholder 2"/>
          <p:cNvSpPr>
            <a:spLocks noGrp="1"/>
          </p:cNvSpPr>
          <p:nvPr>
            <p:ph idx="1"/>
          </p:nvPr>
        </p:nvSpPr>
        <p:spPr/>
        <p:txBody>
          <a:bodyPr/>
          <a:lstStyle/>
          <a:p>
            <a:r>
              <a:rPr lang="en-US" sz="2000" dirty="0">
                <a:solidFill>
                  <a:schemeClr val="tx1"/>
                </a:solidFill>
              </a:rPr>
              <a:t>Our goal is to </a:t>
            </a:r>
            <a:r>
              <a:rPr lang="en-US" sz="2000" b="1" i="1" dirty="0" smtClean="0">
                <a:solidFill>
                  <a:schemeClr val="tx1"/>
                </a:solidFill>
              </a:rPr>
              <a:t>recruit 100% of new members to bank draft system</a:t>
            </a:r>
            <a:r>
              <a:rPr lang="en-US" sz="2000" dirty="0" smtClean="0">
                <a:solidFill>
                  <a:schemeClr val="tx1"/>
                </a:solidFill>
              </a:rPr>
              <a:t>. </a:t>
            </a:r>
            <a:endParaRPr lang="en-US" sz="2000" dirty="0">
              <a:solidFill>
                <a:schemeClr val="tx1"/>
              </a:solidFill>
            </a:endParaRPr>
          </a:p>
          <a:p>
            <a:r>
              <a:rPr lang="en-US" sz="2000" dirty="0" smtClean="0">
                <a:solidFill>
                  <a:schemeClr val="tx1"/>
                </a:solidFill>
              </a:rPr>
              <a:t>As </a:t>
            </a:r>
            <a:r>
              <a:rPr lang="en-US" sz="2000" dirty="0">
                <a:solidFill>
                  <a:schemeClr val="tx1"/>
                </a:solidFill>
              </a:rPr>
              <a:t>volunteers in central Texas you will be reaching out to </a:t>
            </a:r>
            <a:r>
              <a:rPr lang="en-US" sz="2000" dirty="0" smtClean="0">
                <a:solidFill>
                  <a:schemeClr val="tx1"/>
                </a:solidFill>
              </a:rPr>
              <a:t>potential members </a:t>
            </a:r>
            <a:r>
              <a:rPr lang="en-US" sz="2000" dirty="0">
                <a:solidFill>
                  <a:schemeClr val="tx1"/>
                </a:solidFill>
              </a:rPr>
              <a:t>in </a:t>
            </a:r>
            <a:r>
              <a:rPr lang="en-US" sz="2000" dirty="0" smtClean="0">
                <a:solidFill>
                  <a:schemeClr val="tx1"/>
                </a:solidFill>
              </a:rPr>
              <a:t>districts throughout the region.</a:t>
            </a:r>
            <a:endParaRPr lang="en-US" sz="2000" dirty="0">
              <a:solidFill>
                <a:schemeClr val="tx1"/>
              </a:solidFill>
            </a:endParaRPr>
          </a:p>
          <a:p>
            <a:r>
              <a:rPr lang="en-US" sz="2000" dirty="0">
                <a:solidFill>
                  <a:schemeClr val="tx1"/>
                </a:solidFill>
              </a:rPr>
              <a:t>You will be </a:t>
            </a:r>
            <a:r>
              <a:rPr lang="en-US" sz="2000" dirty="0" smtClean="0">
                <a:solidFill>
                  <a:schemeClr val="tx1"/>
                </a:solidFill>
              </a:rPr>
              <a:t>informing potential members about the benefits of joining AFT and signing them up through bank draft.</a:t>
            </a:r>
          </a:p>
          <a:p>
            <a:r>
              <a:rPr lang="en-US" sz="2000" dirty="0" smtClean="0">
                <a:solidFill>
                  <a:schemeClr val="tx1"/>
                </a:solidFill>
              </a:rPr>
              <a:t>If you speak with a current member you will discuss the </a:t>
            </a:r>
            <a:r>
              <a:rPr lang="en-US" sz="2000" b="1" i="1" u="sng" dirty="0">
                <a:solidFill>
                  <a:schemeClr val="tx1"/>
                </a:solidFill>
              </a:rPr>
              <a:t>Own Your Power </a:t>
            </a:r>
            <a:r>
              <a:rPr lang="en-US" sz="2000" b="1" i="1" dirty="0">
                <a:solidFill>
                  <a:schemeClr val="tx1"/>
                </a:solidFill>
              </a:rPr>
              <a:t> </a:t>
            </a:r>
            <a:r>
              <a:rPr lang="en-US" sz="2000" dirty="0">
                <a:solidFill>
                  <a:schemeClr val="tx1"/>
                </a:solidFill>
              </a:rPr>
              <a:t>campaign</a:t>
            </a:r>
            <a:r>
              <a:rPr lang="en-US" sz="2000" b="1" i="1" dirty="0">
                <a:solidFill>
                  <a:schemeClr val="tx1"/>
                </a:solidFill>
              </a:rPr>
              <a:t> </a:t>
            </a:r>
            <a:r>
              <a:rPr lang="en-US" sz="2000" dirty="0">
                <a:solidFill>
                  <a:schemeClr val="tx1"/>
                </a:solidFill>
              </a:rPr>
              <a:t>and </a:t>
            </a:r>
            <a:r>
              <a:rPr lang="en-US" sz="2000" dirty="0" smtClean="0">
                <a:solidFill>
                  <a:schemeClr val="tx1"/>
                </a:solidFill>
              </a:rPr>
              <a:t>give </a:t>
            </a:r>
            <a:r>
              <a:rPr lang="en-US" sz="2000" dirty="0">
                <a:solidFill>
                  <a:schemeClr val="tx1"/>
                </a:solidFill>
              </a:rPr>
              <a:t>them the opportunity to convert to bank </a:t>
            </a:r>
            <a:r>
              <a:rPr lang="en-US" sz="2000" dirty="0" smtClean="0">
                <a:solidFill>
                  <a:schemeClr val="tx1"/>
                </a:solidFill>
              </a:rPr>
              <a:t>draft!</a:t>
            </a:r>
          </a:p>
          <a:p>
            <a:r>
              <a:rPr lang="en-US" sz="2000" dirty="0" smtClean="0">
                <a:solidFill>
                  <a:schemeClr val="tx1"/>
                </a:solidFill>
              </a:rPr>
              <a:t>Accurately assess 100% of potential and current members that you speak with as to their willingness to join using bank draft. </a:t>
            </a:r>
            <a:endParaRPr lang="en-US" sz="2000" dirty="0">
              <a:solidFill>
                <a:schemeClr val="tx1"/>
              </a:solidFill>
            </a:endParaRPr>
          </a:p>
          <a:p>
            <a:endParaRPr lang="en-US" dirty="0"/>
          </a:p>
        </p:txBody>
      </p:sp>
      <p:pic>
        <p:nvPicPr>
          <p:cNvPr id="4" name="Picture 3" descr="aft logo.jpg"/>
          <p:cNvPicPr>
            <a:picLocks noChangeAspect="1"/>
          </p:cNvPicPr>
          <p:nvPr/>
        </p:nvPicPr>
        <p:blipFill>
          <a:blip r:embed="rId2" cstate="print"/>
          <a:stretch>
            <a:fillRect/>
          </a:stretch>
        </p:blipFill>
        <p:spPr>
          <a:xfrm>
            <a:off x="0" y="228600"/>
            <a:ext cx="1320800" cy="12446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26105" y="755452"/>
            <a:ext cx="9014807" cy="1015663"/>
          </a:xfrm>
          <a:prstGeom prst="rect">
            <a:avLst/>
          </a:prstGeom>
          <a:noFill/>
          <a:effectLst>
            <a:outerShdw blurRad="50800" dist="38100" dir="5400000" algn="t" rotWithShape="0">
              <a:prstClr val="black">
                <a:alpha val="40000"/>
              </a:prstClr>
            </a:outerShdw>
          </a:effectLst>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6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Campaign Nuts &amp; Bolts</a:t>
            </a:r>
            <a:endParaRPr lang="en-US" sz="60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pic>
        <p:nvPicPr>
          <p:cNvPr id="4" name="Picture 3" descr="nuts and bolts.jpg"/>
          <p:cNvPicPr>
            <a:picLocks noChangeAspect="1"/>
          </p:cNvPicPr>
          <p:nvPr/>
        </p:nvPicPr>
        <p:blipFill>
          <a:blip r:embed="rId2" cstate="print"/>
          <a:stretch>
            <a:fillRect/>
          </a:stretch>
        </p:blipFill>
        <p:spPr>
          <a:xfrm>
            <a:off x="3030583" y="2799422"/>
            <a:ext cx="3827417" cy="3709909"/>
          </a:xfrm>
          <a:prstGeom prst="rect">
            <a:avLst/>
          </a:prstGeom>
        </p:spPr>
      </p:pic>
    </p:spTree>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3348</TotalTime>
  <Words>1890</Words>
  <Application>Microsoft Macintosh PowerPoint</Application>
  <PresentationFormat>Custom</PresentationFormat>
  <Paragraphs>171</Paragraphs>
  <Slides>27</Slides>
  <Notes>4</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27</vt:i4>
      </vt:variant>
    </vt:vector>
  </HeadingPairs>
  <TitlesOfParts>
    <vt:vector size="30" baseType="lpstr">
      <vt:lpstr>Facet</vt:lpstr>
      <vt:lpstr>PDF</vt:lpstr>
      <vt:lpstr>Worksheet</vt:lpstr>
      <vt:lpstr>Back to School  </vt:lpstr>
      <vt:lpstr>Introductions</vt:lpstr>
      <vt:lpstr>What We’ve Accomplished</vt:lpstr>
      <vt:lpstr>A History of Anti-Public Education Legislation</vt:lpstr>
      <vt:lpstr>Bank Draft: Why We Are Switching to a New System </vt:lpstr>
      <vt:lpstr>Rather than wait for the passage of adverse legislation stripping us of payroll deduction, we have decided to empower our members to own their power and convert to alternative dues payment by bank draft.</vt:lpstr>
      <vt:lpstr>What Do We Do For Back to School?</vt:lpstr>
      <vt:lpstr>Campaign Goals</vt:lpstr>
      <vt:lpstr>PowerPoint Presentation</vt:lpstr>
      <vt:lpstr>Back to School Event Logistics</vt:lpstr>
      <vt:lpstr>Back to School Event Logistics</vt:lpstr>
      <vt:lpstr>Back to School Event Logistics</vt:lpstr>
      <vt:lpstr>Back to School Event Logistics</vt:lpstr>
      <vt:lpstr>Back to School Event Logistics</vt:lpstr>
      <vt:lpstr>Great! So How Do I Talk to Others? (Recap)</vt:lpstr>
      <vt:lpstr>Tips for Having a Successful Conversation</vt:lpstr>
      <vt:lpstr>PowerPoint Presentation</vt:lpstr>
      <vt:lpstr>PowerPoint Presentation</vt:lpstr>
      <vt:lpstr>PowerPoint Presentation</vt:lpstr>
      <vt:lpstr>Role Play</vt:lpstr>
      <vt:lpstr>Campaign Expectations</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Introductions</dc:title>
  <dc:creator>pam barnes</dc:creator>
  <cp:lastModifiedBy>Barbara Tobias User</cp:lastModifiedBy>
  <cp:revision>148</cp:revision>
  <dcterms:created xsi:type="dcterms:W3CDTF">2016-04-20T16:07:54Z</dcterms:created>
  <dcterms:modified xsi:type="dcterms:W3CDTF">2017-06-07T19:06:21Z</dcterms:modified>
</cp:coreProperties>
</file>